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rcade Gamer" charset="1" panose="00000000000000000000"/>
      <p:regular r:id="rId18"/>
    </p:embeddedFont>
    <p:embeddedFont>
      <p:font typeface="Disket Mono" charset="1" panose="020B0509050000020004"/>
      <p:regular r:id="rId19"/>
    </p:embeddedFont>
    <p:embeddedFont>
      <p:font typeface="Garet" charset="1" panose="00000000000000000000"/>
      <p:regular r:id="rId20"/>
    </p:embeddedFont>
    <p:embeddedFont>
      <p:font typeface="Disket Mono Bold" charset="1" panose="020B0509050000020004"/>
      <p:regular r:id="rId21"/>
    </p:embeddedFont>
    <p:embeddedFont>
      <p:font typeface="Garet Bold"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gif" Type="http://schemas.openxmlformats.org/officeDocument/2006/relationships/image"/><Relationship Id="rId26" Target="../media/image25.gif"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gif" Type="http://schemas.openxmlformats.org/officeDocument/2006/relationships/image"/><Relationship Id="rId12" Target="../media/image34.gif" Type="http://schemas.openxmlformats.org/officeDocument/2006/relationships/image"/><Relationship Id="rId13" Target="../media/image35.gif" Type="http://schemas.openxmlformats.org/officeDocument/2006/relationships/image"/><Relationship Id="rId14" Target="../media/image36.gif" Type="http://schemas.openxmlformats.org/officeDocument/2006/relationships/image"/><Relationship Id="rId15" Target="../media/image37.png" Type="http://schemas.openxmlformats.org/officeDocument/2006/relationships/image"/><Relationship Id="rId16" Target="../media/image38.svg" Type="http://schemas.openxmlformats.org/officeDocument/2006/relationships/image"/><Relationship Id="rId17" Target="../media/image39.png" Type="http://schemas.openxmlformats.org/officeDocument/2006/relationships/image"/><Relationship Id="rId18" Target="../media/image40.svg" Type="http://schemas.openxmlformats.org/officeDocument/2006/relationships/image"/><Relationship Id="rId19" Target="../media/image41.png" Type="http://schemas.openxmlformats.org/officeDocument/2006/relationships/image"/><Relationship Id="rId2" Target="../media/image26.png" Type="http://schemas.openxmlformats.org/officeDocument/2006/relationships/image"/><Relationship Id="rId20" Target="../media/image42.svg" Type="http://schemas.openxmlformats.org/officeDocument/2006/relationships/image"/><Relationship Id="rId21" Target="../media/image43.png" Type="http://schemas.openxmlformats.org/officeDocument/2006/relationships/image"/><Relationship Id="rId22" Target="../media/image44.svg" Type="http://schemas.openxmlformats.org/officeDocument/2006/relationships/image"/><Relationship Id="rId23" Target="../media/image45.png" Type="http://schemas.openxmlformats.org/officeDocument/2006/relationships/image"/><Relationship Id="rId24" Target="../media/image46.svg" Type="http://schemas.openxmlformats.org/officeDocument/2006/relationships/image"/><Relationship Id="rId3" Target="../media/image27.svg" Type="http://schemas.openxmlformats.org/officeDocument/2006/relationships/image"/><Relationship Id="rId4" Target="../media/image28.gif"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3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16" Target="../media/image43.png" Type="http://schemas.openxmlformats.org/officeDocument/2006/relationships/image"/><Relationship Id="rId17" Target="../media/image44.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26.png" Type="http://schemas.openxmlformats.org/officeDocument/2006/relationships/image"/><Relationship Id="rId20" Target="../media/image25.gif" Type="http://schemas.openxmlformats.org/officeDocument/2006/relationships/image"/><Relationship Id="rId3" Target="../media/image27.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png" Type="http://schemas.openxmlformats.org/officeDocument/2006/relationships/image"/><Relationship Id="rId8" Target="../media/image51.svg" Type="http://schemas.openxmlformats.org/officeDocument/2006/relationships/image"/><Relationship Id="rId9" Target="../media/image33.gi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7.gif" Type="http://schemas.openxmlformats.org/officeDocument/2006/relationships/image"/><Relationship Id="rId18" Target="../media/image52.png" Type="http://schemas.openxmlformats.org/officeDocument/2006/relationships/image"/><Relationship Id="rId19" Target="../media/image53.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33.gif" Type="http://schemas.openxmlformats.org/officeDocument/2006/relationships/image"/><Relationship Id="rId9" Target="../media/image3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56.gi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svg" Type="http://schemas.openxmlformats.org/officeDocument/2006/relationships/image"/><Relationship Id="rId12" Target="../media/image63.png" Type="http://schemas.openxmlformats.org/officeDocument/2006/relationships/image"/><Relationship Id="rId13" Target="../media/image64.svg" Type="http://schemas.openxmlformats.org/officeDocument/2006/relationships/image"/><Relationship Id="rId14" Target="../media/image3.png" Type="http://schemas.openxmlformats.org/officeDocument/2006/relationships/image"/><Relationship Id="rId15" Target="../media/image4.svg" Type="http://schemas.openxmlformats.org/officeDocument/2006/relationships/image"/><Relationship Id="rId16" Target="../media/image54.png" Type="http://schemas.openxmlformats.org/officeDocument/2006/relationships/image"/><Relationship Id="rId17" Target="../media/image55.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26.png" Type="http://schemas.openxmlformats.org/officeDocument/2006/relationships/image"/><Relationship Id="rId20" Target="../media/image65.gif" Type="http://schemas.openxmlformats.org/officeDocument/2006/relationships/image"/><Relationship Id="rId3" Target="../media/image27.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59.png" Type="http://schemas.openxmlformats.org/officeDocument/2006/relationships/image"/><Relationship Id="rId9" Target="../media/image6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7.gif" Type="http://schemas.openxmlformats.org/officeDocument/2006/relationships/image"/><Relationship Id="rId9" Target="../media/image28.gi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68.png" Type="http://schemas.openxmlformats.org/officeDocument/2006/relationships/image"/><Relationship Id="rId9" Target="../media/image5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54.png" Type="http://schemas.openxmlformats.org/officeDocument/2006/relationships/image"/><Relationship Id="rId3" Target="../media/image55.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69.png" Type="http://schemas.openxmlformats.org/officeDocument/2006/relationships/image"/><Relationship Id="rId7" Target="../media/image70.png" Type="http://schemas.openxmlformats.org/officeDocument/2006/relationships/image"/><Relationship Id="rId8" Target="../media/image71.sv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0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705109"/>
            <a:ext cx="18288000" cy="1163782"/>
            <a:chOff x="0" y="0"/>
            <a:chExt cx="24384000" cy="1551709"/>
          </a:xfrm>
        </p:grpSpPr>
        <p:sp>
          <p:nvSpPr>
            <p:cNvPr name="Freeform 4" id="4"/>
            <p:cNvSpPr/>
            <p:nvPr/>
          </p:nvSpPr>
          <p:spPr>
            <a:xfrm flipH="false" flipV="false" rot="0">
              <a:off x="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128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56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7" id="7"/>
          <p:cNvGrpSpPr/>
          <p:nvPr/>
        </p:nvGrpSpPr>
        <p:grpSpPr>
          <a:xfrm rot="0">
            <a:off x="1509980" y="1509980"/>
            <a:ext cx="15268040" cy="6685149"/>
            <a:chOff x="0" y="0"/>
            <a:chExt cx="4021212" cy="1760698"/>
          </a:xfrm>
        </p:grpSpPr>
        <p:sp>
          <p:nvSpPr>
            <p:cNvPr name="Freeform 8" id="8"/>
            <p:cNvSpPr/>
            <p:nvPr/>
          </p:nvSpPr>
          <p:spPr>
            <a:xfrm flipH="false" flipV="false" rot="0">
              <a:off x="0" y="0"/>
              <a:ext cx="4021212" cy="1760698"/>
            </a:xfrm>
            <a:custGeom>
              <a:avLst/>
              <a:gdLst/>
              <a:ahLst/>
              <a:cxnLst/>
              <a:rect r="r" b="b" t="t" l="l"/>
              <a:pathLst>
                <a:path h="1760698" w="4021212">
                  <a:moveTo>
                    <a:pt x="24846" y="0"/>
                  </a:moveTo>
                  <a:lnTo>
                    <a:pt x="3996366" y="0"/>
                  </a:lnTo>
                  <a:cubicBezTo>
                    <a:pt x="4010088" y="0"/>
                    <a:pt x="4021212" y="11124"/>
                    <a:pt x="4021212" y="24846"/>
                  </a:cubicBezTo>
                  <a:lnTo>
                    <a:pt x="4021212" y="1735851"/>
                  </a:lnTo>
                  <a:cubicBezTo>
                    <a:pt x="4021212" y="1749574"/>
                    <a:pt x="4010088" y="1760698"/>
                    <a:pt x="3996366" y="1760698"/>
                  </a:cubicBezTo>
                  <a:lnTo>
                    <a:pt x="24846" y="1760698"/>
                  </a:lnTo>
                  <a:cubicBezTo>
                    <a:pt x="11124" y="1760698"/>
                    <a:pt x="0" y="1749574"/>
                    <a:pt x="0" y="1735851"/>
                  </a:cubicBezTo>
                  <a:lnTo>
                    <a:pt x="0" y="24846"/>
                  </a:lnTo>
                  <a:cubicBezTo>
                    <a:pt x="0" y="11124"/>
                    <a:pt x="11124" y="0"/>
                    <a:pt x="24846" y="0"/>
                  </a:cubicBezTo>
                  <a:close/>
                </a:path>
              </a:pathLst>
            </a:custGeom>
            <a:solidFill>
              <a:srgbClr val="000000"/>
            </a:solidFill>
            <a:ln w="47625" cap="rnd">
              <a:solidFill>
                <a:srgbClr val="21EF80"/>
              </a:solidFill>
              <a:prstDash val="solid"/>
              <a:round/>
            </a:ln>
          </p:spPr>
        </p:sp>
        <p:sp>
          <p:nvSpPr>
            <p:cNvPr name="TextBox 9" id="9"/>
            <p:cNvSpPr txBox="true"/>
            <p:nvPr/>
          </p:nvSpPr>
          <p:spPr>
            <a:xfrm>
              <a:off x="0" y="-28575"/>
              <a:ext cx="4021212" cy="1789273"/>
            </a:xfrm>
            <a:prstGeom prst="rect">
              <a:avLst/>
            </a:prstGeom>
          </p:spPr>
          <p:txBody>
            <a:bodyPr anchor="ctr" rtlCol="false" tIns="254000" lIns="254000" bIns="254000" rIns="254000"/>
            <a:lstStyle/>
            <a:p>
              <a:pPr algn="ctr">
                <a:lnSpc>
                  <a:spcPts val="2100"/>
                </a:lnSpc>
              </a:pPr>
            </a:p>
          </p:txBody>
        </p:sp>
      </p:grpSp>
      <p:sp>
        <p:nvSpPr>
          <p:cNvPr name="Freeform 10" id="10"/>
          <p:cNvSpPr/>
          <p:nvPr/>
        </p:nvSpPr>
        <p:spPr>
          <a:xfrm flipH="false" flipV="false" rot="0">
            <a:off x="15341087" y="6151992"/>
            <a:ext cx="3370555" cy="3571879"/>
          </a:xfrm>
          <a:custGeom>
            <a:avLst/>
            <a:gdLst/>
            <a:ahLst/>
            <a:cxnLst/>
            <a:rect r="r" b="b" t="t" l="l"/>
            <a:pathLst>
              <a:path h="3571879" w="3370555">
                <a:moveTo>
                  <a:pt x="0" y="0"/>
                </a:moveTo>
                <a:lnTo>
                  <a:pt x="3370556" y="0"/>
                </a:lnTo>
                <a:lnTo>
                  <a:pt x="3370556" y="3571879"/>
                </a:lnTo>
                <a:lnTo>
                  <a:pt x="0" y="35718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11" id="11"/>
          <p:cNvPicPr>
            <a:picLocks noChangeAspect="true"/>
          </p:cNvPicPr>
          <p:nvPr/>
        </p:nvPicPr>
        <p:blipFill>
          <a:blip r:embed="rId8"/>
          <a:srcRect l="0" t="0" r="0" b="0"/>
          <a:stretch>
            <a:fillRect/>
          </a:stretch>
        </p:blipFill>
        <p:spPr>
          <a:xfrm flipH="false" flipV="false" rot="0">
            <a:off x="2028992" y="6943369"/>
            <a:ext cx="2319862" cy="2761741"/>
          </a:xfrm>
          <a:prstGeom prst="rect">
            <a:avLst/>
          </a:prstGeom>
        </p:spPr>
      </p:pic>
      <p:sp>
        <p:nvSpPr>
          <p:cNvPr name="Freeform 12" id="12"/>
          <p:cNvSpPr/>
          <p:nvPr/>
        </p:nvSpPr>
        <p:spPr>
          <a:xfrm flipH="true" flipV="false" rot="0">
            <a:off x="4717776" y="8793455"/>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5425744" y="6115484"/>
            <a:ext cx="2196534" cy="938519"/>
          </a:xfrm>
          <a:custGeom>
            <a:avLst/>
            <a:gdLst/>
            <a:ahLst/>
            <a:cxnLst/>
            <a:rect r="r" b="b" t="t" l="l"/>
            <a:pathLst>
              <a:path h="938519" w="2196534">
                <a:moveTo>
                  <a:pt x="0" y="0"/>
                </a:moveTo>
                <a:lnTo>
                  <a:pt x="2196534" y="0"/>
                </a:lnTo>
                <a:lnTo>
                  <a:pt x="2196534" y="938519"/>
                </a:lnTo>
                <a:lnTo>
                  <a:pt x="0" y="93851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8068873" y="6111491"/>
            <a:ext cx="2196534" cy="942513"/>
          </a:xfrm>
          <a:custGeom>
            <a:avLst/>
            <a:gdLst/>
            <a:ahLst/>
            <a:cxnLst/>
            <a:rect r="r" b="b" t="t" l="l"/>
            <a:pathLst>
              <a:path h="942513" w="2196534">
                <a:moveTo>
                  <a:pt x="0" y="0"/>
                </a:moveTo>
                <a:lnTo>
                  <a:pt x="2196534" y="0"/>
                </a:lnTo>
                <a:lnTo>
                  <a:pt x="2196534" y="942512"/>
                </a:lnTo>
                <a:lnTo>
                  <a:pt x="0" y="9425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10713082" y="6136966"/>
            <a:ext cx="2221897" cy="917038"/>
          </a:xfrm>
          <a:custGeom>
            <a:avLst/>
            <a:gdLst/>
            <a:ahLst/>
            <a:cxnLst/>
            <a:rect r="r" b="b" t="t" l="l"/>
            <a:pathLst>
              <a:path h="917038" w="2221897">
                <a:moveTo>
                  <a:pt x="0" y="0"/>
                </a:moveTo>
                <a:lnTo>
                  <a:pt x="2221897" y="0"/>
                </a:lnTo>
                <a:lnTo>
                  <a:pt x="2221897" y="917037"/>
                </a:lnTo>
                <a:lnTo>
                  <a:pt x="0" y="91703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6" id="16"/>
          <p:cNvSpPr txBox="true"/>
          <p:nvPr/>
        </p:nvSpPr>
        <p:spPr>
          <a:xfrm rot="0">
            <a:off x="15341087" y="682309"/>
            <a:ext cx="1952265" cy="336677"/>
          </a:xfrm>
          <a:prstGeom prst="rect">
            <a:avLst/>
          </a:prstGeom>
        </p:spPr>
        <p:txBody>
          <a:bodyPr anchor="t" rtlCol="false" tIns="0" lIns="0" bIns="0" rIns="0">
            <a:spAutoFit/>
          </a:bodyPr>
          <a:lstStyle/>
          <a:p>
            <a:pPr algn="r">
              <a:lnSpc>
                <a:spcPts val="2463"/>
              </a:lnSpc>
            </a:pPr>
            <a:r>
              <a:rPr lang="en-US" sz="2199">
                <a:solidFill>
                  <a:srgbClr val="FF63D8"/>
                </a:solidFill>
                <a:latin typeface="Arcade Gamer"/>
                <a:ea typeface="Arcade Gamer"/>
                <a:cs typeface="Arcade Gamer"/>
                <a:sym typeface="Arcade Gamer"/>
              </a:rPr>
              <a:t>PLAYER 2</a:t>
            </a:r>
          </a:p>
        </p:txBody>
      </p:sp>
      <p:sp>
        <p:nvSpPr>
          <p:cNvPr name="Freeform 17" id="17"/>
          <p:cNvSpPr/>
          <p:nvPr/>
        </p:nvSpPr>
        <p:spPr>
          <a:xfrm flipH="false" flipV="false" rot="0">
            <a:off x="2695009" y="596383"/>
            <a:ext cx="2377744" cy="432317"/>
          </a:xfrm>
          <a:custGeom>
            <a:avLst/>
            <a:gdLst/>
            <a:ahLst/>
            <a:cxnLst/>
            <a:rect r="r" b="b" t="t" l="l"/>
            <a:pathLst>
              <a:path h="432317" w="2377744">
                <a:moveTo>
                  <a:pt x="0" y="0"/>
                </a:moveTo>
                <a:lnTo>
                  <a:pt x="2377745" y="0"/>
                </a:lnTo>
                <a:lnTo>
                  <a:pt x="2377745" y="432317"/>
                </a:lnTo>
                <a:lnTo>
                  <a:pt x="0" y="43231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8" id="18"/>
          <p:cNvSpPr/>
          <p:nvPr/>
        </p:nvSpPr>
        <p:spPr>
          <a:xfrm flipH="false" flipV="false" rot="0">
            <a:off x="13424017" y="670536"/>
            <a:ext cx="2087036" cy="379461"/>
          </a:xfrm>
          <a:custGeom>
            <a:avLst/>
            <a:gdLst/>
            <a:ahLst/>
            <a:cxnLst/>
            <a:rect r="r" b="b" t="t" l="l"/>
            <a:pathLst>
              <a:path h="379461" w="2087036">
                <a:moveTo>
                  <a:pt x="0" y="0"/>
                </a:moveTo>
                <a:lnTo>
                  <a:pt x="2087036" y="0"/>
                </a:lnTo>
                <a:lnTo>
                  <a:pt x="2087036" y="379461"/>
                </a:lnTo>
                <a:lnTo>
                  <a:pt x="0" y="37946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true" flipV="false" rot="0">
            <a:off x="14938545" y="8909674"/>
            <a:ext cx="1384940" cy="814197"/>
          </a:xfrm>
          <a:custGeom>
            <a:avLst/>
            <a:gdLst/>
            <a:ahLst/>
            <a:cxnLst/>
            <a:rect r="r" b="b" t="t" l="l"/>
            <a:pathLst>
              <a:path h="814197" w="1384940">
                <a:moveTo>
                  <a:pt x="1384940" y="0"/>
                </a:moveTo>
                <a:lnTo>
                  <a:pt x="0" y="0"/>
                </a:lnTo>
                <a:lnTo>
                  <a:pt x="0" y="814197"/>
                </a:lnTo>
                <a:lnTo>
                  <a:pt x="1384940" y="814197"/>
                </a:lnTo>
                <a:lnTo>
                  <a:pt x="1384940" y="0"/>
                </a:lnTo>
                <a:close/>
              </a:path>
            </a:pathLst>
          </a:custGeom>
          <a:blipFill>
            <a:blip r:embed="rId21">
              <a:extLst>
                <a:ext uri="{96DAC541-7B7A-43D3-8B79-37D633B846F1}">
                  <asvg:svgBlip xmlns:asvg="http://schemas.microsoft.com/office/drawing/2016/SVG/main" r:embed="rId22"/>
                </a:ext>
              </a:extLst>
            </a:blip>
            <a:stretch>
              <a:fillRect l="0" t="0" r="0" b="-10100"/>
            </a:stretch>
          </a:blipFill>
        </p:spPr>
      </p:sp>
      <p:sp>
        <p:nvSpPr>
          <p:cNvPr name="Freeform 20" id="20"/>
          <p:cNvSpPr/>
          <p:nvPr/>
        </p:nvSpPr>
        <p:spPr>
          <a:xfrm flipH="false" flipV="false" rot="0">
            <a:off x="375433" y="6228904"/>
            <a:ext cx="2319577" cy="3476205"/>
          </a:xfrm>
          <a:custGeom>
            <a:avLst/>
            <a:gdLst/>
            <a:ahLst/>
            <a:cxnLst/>
            <a:rect r="r" b="b" t="t" l="l"/>
            <a:pathLst>
              <a:path h="3476205" w="2319577">
                <a:moveTo>
                  <a:pt x="0" y="0"/>
                </a:moveTo>
                <a:lnTo>
                  <a:pt x="2319576" y="0"/>
                </a:lnTo>
                <a:lnTo>
                  <a:pt x="2319576" y="3476205"/>
                </a:lnTo>
                <a:lnTo>
                  <a:pt x="0" y="347620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pic>
        <p:nvPicPr>
          <p:cNvPr name="Picture 21" id="21"/>
          <p:cNvPicPr>
            <a:picLocks noChangeAspect="true"/>
          </p:cNvPicPr>
          <p:nvPr/>
        </p:nvPicPr>
        <p:blipFill>
          <a:blip r:embed="rId25">
            <a:alphaModFix amt="71000"/>
          </a:blip>
          <a:srcRect l="0" t="0" r="0" b="0"/>
          <a:stretch>
            <a:fillRect/>
          </a:stretch>
        </p:blipFill>
        <p:spPr>
          <a:xfrm flipH="false" flipV="false" rot="604890">
            <a:off x="17509575" y="4896612"/>
            <a:ext cx="554300" cy="577396"/>
          </a:xfrm>
          <a:prstGeom prst="rect">
            <a:avLst/>
          </a:prstGeom>
        </p:spPr>
      </p:pic>
      <p:pic>
        <p:nvPicPr>
          <p:cNvPr name="Picture 22" id="22"/>
          <p:cNvPicPr>
            <a:picLocks noChangeAspect="true"/>
          </p:cNvPicPr>
          <p:nvPr/>
        </p:nvPicPr>
        <p:blipFill>
          <a:blip r:embed="rId25">
            <a:alphaModFix amt="71000"/>
          </a:blip>
          <a:srcRect l="0" t="0" r="0" b="0"/>
          <a:stretch>
            <a:fillRect/>
          </a:stretch>
        </p:blipFill>
        <p:spPr>
          <a:xfrm flipH="false" flipV="false" rot="-1221735">
            <a:off x="17085962" y="3338385"/>
            <a:ext cx="397359" cy="413915"/>
          </a:xfrm>
          <a:prstGeom prst="rect">
            <a:avLst/>
          </a:prstGeom>
        </p:spPr>
      </p:pic>
      <p:pic>
        <p:nvPicPr>
          <p:cNvPr name="Picture 23" id="23"/>
          <p:cNvPicPr>
            <a:picLocks noChangeAspect="true"/>
          </p:cNvPicPr>
          <p:nvPr/>
        </p:nvPicPr>
        <p:blipFill>
          <a:blip r:embed="rId25">
            <a:alphaModFix amt="71000"/>
          </a:blip>
          <a:srcRect l="0" t="0" r="0" b="0"/>
          <a:stretch>
            <a:fillRect/>
          </a:stretch>
        </p:blipFill>
        <p:spPr>
          <a:xfrm flipH="false" flipV="false" rot="0">
            <a:off x="17517576" y="1957766"/>
            <a:ext cx="269149" cy="280364"/>
          </a:xfrm>
          <a:prstGeom prst="rect">
            <a:avLst/>
          </a:prstGeom>
        </p:spPr>
      </p:pic>
      <p:pic>
        <p:nvPicPr>
          <p:cNvPr name="Picture 24" id="24"/>
          <p:cNvPicPr>
            <a:picLocks noChangeAspect="true"/>
          </p:cNvPicPr>
          <p:nvPr/>
        </p:nvPicPr>
        <p:blipFill>
          <a:blip r:embed="rId25">
            <a:alphaModFix amt="71000"/>
          </a:blip>
          <a:srcRect l="0" t="0" r="0" b="0"/>
          <a:stretch>
            <a:fillRect/>
          </a:stretch>
        </p:blipFill>
        <p:spPr>
          <a:xfrm flipH="false" flipV="false" rot="-599390">
            <a:off x="421312" y="5056909"/>
            <a:ext cx="554300" cy="577396"/>
          </a:xfrm>
          <a:prstGeom prst="rect">
            <a:avLst/>
          </a:prstGeom>
        </p:spPr>
      </p:pic>
      <p:pic>
        <p:nvPicPr>
          <p:cNvPr name="Picture 25" id="25"/>
          <p:cNvPicPr>
            <a:picLocks noChangeAspect="true"/>
          </p:cNvPicPr>
          <p:nvPr/>
        </p:nvPicPr>
        <p:blipFill>
          <a:blip r:embed="rId25">
            <a:alphaModFix amt="71000"/>
          </a:blip>
          <a:srcRect l="0" t="0" r="0" b="0"/>
          <a:stretch>
            <a:fillRect/>
          </a:stretch>
        </p:blipFill>
        <p:spPr>
          <a:xfrm flipH="false" flipV="false" rot="368085">
            <a:off x="788009" y="3418711"/>
            <a:ext cx="397359" cy="413915"/>
          </a:xfrm>
          <a:prstGeom prst="rect">
            <a:avLst/>
          </a:prstGeom>
        </p:spPr>
      </p:pic>
      <p:pic>
        <p:nvPicPr>
          <p:cNvPr name="Picture 26" id="26"/>
          <p:cNvPicPr>
            <a:picLocks noChangeAspect="true"/>
          </p:cNvPicPr>
          <p:nvPr/>
        </p:nvPicPr>
        <p:blipFill>
          <a:blip r:embed="rId25">
            <a:alphaModFix amt="71000"/>
          </a:blip>
          <a:srcRect l="0" t="0" r="0" b="0"/>
          <a:stretch>
            <a:fillRect/>
          </a:stretch>
        </p:blipFill>
        <p:spPr>
          <a:xfrm flipH="false" flipV="false" rot="-980286">
            <a:off x="463881" y="1925570"/>
            <a:ext cx="269149" cy="280364"/>
          </a:xfrm>
          <a:prstGeom prst="rect">
            <a:avLst/>
          </a:prstGeom>
        </p:spPr>
      </p:pic>
      <p:pic>
        <p:nvPicPr>
          <p:cNvPr name="Picture 27" id="27"/>
          <p:cNvPicPr>
            <a:picLocks noChangeAspect="true"/>
          </p:cNvPicPr>
          <p:nvPr/>
        </p:nvPicPr>
        <p:blipFill>
          <a:blip r:embed="rId26"/>
          <a:srcRect l="0" t="0" r="0" b="0"/>
          <a:stretch>
            <a:fillRect/>
          </a:stretch>
        </p:blipFill>
        <p:spPr>
          <a:xfrm flipH="false" flipV="false" rot="0">
            <a:off x="12445942" y="6532526"/>
            <a:ext cx="978075" cy="934061"/>
          </a:xfrm>
          <a:prstGeom prst="rect">
            <a:avLst/>
          </a:prstGeom>
        </p:spPr>
      </p:pic>
      <p:sp>
        <p:nvSpPr>
          <p:cNvPr name="TextBox 28" id="28"/>
          <p:cNvSpPr txBox="true"/>
          <p:nvPr/>
        </p:nvSpPr>
        <p:spPr>
          <a:xfrm rot="0">
            <a:off x="952116" y="630378"/>
            <a:ext cx="1866718" cy="336677"/>
          </a:xfrm>
          <a:prstGeom prst="rect">
            <a:avLst/>
          </a:prstGeom>
        </p:spPr>
        <p:txBody>
          <a:bodyPr anchor="t" rtlCol="false" tIns="0" lIns="0" bIns="0" rIns="0">
            <a:spAutoFit/>
          </a:bodyPr>
          <a:lstStyle/>
          <a:p>
            <a:pPr algn="l">
              <a:lnSpc>
                <a:spcPts val="2463"/>
              </a:lnSpc>
            </a:pPr>
            <a:r>
              <a:rPr lang="en-US" sz="2199">
                <a:solidFill>
                  <a:srgbClr val="585EFF"/>
                </a:solidFill>
                <a:latin typeface="Arcade Gamer"/>
                <a:ea typeface="Arcade Gamer"/>
                <a:cs typeface="Arcade Gamer"/>
                <a:sym typeface="Arcade Gamer"/>
              </a:rPr>
              <a:t>PLAYER 1</a:t>
            </a:r>
          </a:p>
        </p:txBody>
      </p:sp>
      <p:sp>
        <p:nvSpPr>
          <p:cNvPr name="TextBox 29" id="29"/>
          <p:cNvSpPr txBox="true"/>
          <p:nvPr/>
        </p:nvSpPr>
        <p:spPr>
          <a:xfrm rot="0">
            <a:off x="5138469" y="8679609"/>
            <a:ext cx="9658160" cy="474345"/>
          </a:xfrm>
          <a:prstGeom prst="rect">
            <a:avLst/>
          </a:prstGeom>
        </p:spPr>
        <p:txBody>
          <a:bodyPr anchor="t" rtlCol="false" tIns="0" lIns="0" bIns="0" rIns="0">
            <a:spAutoFit/>
          </a:bodyPr>
          <a:lstStyle/>
          <a:p>
            <a:pPr algn="l">
              <a:lnSpc>
                <a:spcPts val="3779"/>
              </a:lnSpc>
              <a:spcBef>
                <a:spcPct val="0"/>
              </a:spcBef>
            </a:pPr>
            <a:r>
              <a:rPr lang="en-US" sz="2700">
                <a:solidFill>
                  <a:srgbClr val="FFFFFF"/>
                </a:solidFill>
                <a:latin typeface="Disket Mono"/>
                <a:ea typeface="Disket Mono"/>
                <a:cs typeface="Disket Mono"/>
                <a:sym typeface="Disket Mono"/>
              </a:rPr>
              <a:t>creating interactive content with moodle</a:t>
            </a:r>
          </a:p>
        </p:txBody>
      </p:sp>
      <p:sp>
        <p:nvSpPr>
          <p:cNvPr name="TextBox 30" id="30"/>
          <p:cNvSpPr txBox="true"/>
          <p:nvPr/>
        </p:nvSpPr>
        <p:spPr>
          <a:xfrm rot="0">
            <a:off x="2384996" y="2415789"/>
            <a:ext cx="13564288" cy="3695702"/>
          </a:xfrm>
          <a:prstGeom prst="rect">
            <a:avLst/>
          </a:prstGeom>
        </p:spPr>
        <p:txBody>
          <a:bodyPr anchor="t" rtlCol="false" tIns="0" lIns="0" bIns="0" rIns="0">
            <a:spAutoFit/>
          </a:bodyPr>
          <a:lstStyle/>
          <a:p>
            <a:pPr algn="ctr">
              <a:lnSpc>
                <a:spcPts val="11759"/>
              </a:lnSpc>
            </a:pPr>
            <a:r>
              <a:rPr lang="en-US" sz="10499">
                <a:solidFill>
                  <a:srgbClr val="FF63D8"/>
                </a:solidFill>
                <a:latin typeface="Arcade Gamer"/>
                <a:ea typeface="Arcade Gamer"/>
                <a:cs typeface="Arcade Gamer"/>
                <a:sym typeface="Arcade Gamer"/>
              </a:rPr>
              <a:t>GAMIFICATION</a:t>
            </a:r>
          </a:p>
          <a:p>
            <a:pPr algn="ctr">
              <a:lnSpc>
                <a:spcPts val="11759"/>
              </a:lnSpc>
            </a:pPr>
            <a:r>
              <a:rPr lang="en-US" sz="10499">
                <a:solidFill>
                  <a:srgbClr val="FF63D8"/>
                </a:solidFill>
                <a:latin typeface="Arcade Gamer"/>
                <a:ea typeface="Arcade Gamer"/>
                <a:cs typeface="Arcade Gamer"/>
                <a:sym typeface="Arcade Gamer"/>
              </a:rPr>
              <a:t>IN MOODLE</a:t>
            </a:r>
          </a:p>
          <a:p>
            <a:pPr algn="ctr">
              <a:lnSpc>
                <a:spcPts val="5040"/>
              </a:lnSpc>
            </a:pPr>
          </a:p>
        </p:txBody>
      </p:sp>
      <p:sp>
        <p:nvSpPr>
          <p:cNvPr name="TextBox 31" id="31"/>
          <p:cNvSpPr txBox="true"/>
          <p:nvPr/>
        </p:nvSpPr>
        <p:spPr>
          <a:xfrm rot="0">
            <a:off x="7021769" y="682309"/>
            <a:ext cx="4244462" cy="33664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HIGHSCORE 2500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082363" cy="464432"/>
          </a:xfrm>
          <a:custGeom>
            <a:avLst/>
            <a:gdLst/>
            <a:ahLst/>
            <a:cxnLst/>
            <a:rect r="r" b="b" t="t" l="l"/>
            <a:pathLst>
              <a:path h="464432" w="1082363">
                <a:moveTo>
                  <a:pt x="0" y="0"/>
                </a:moveTo>
                <a:lnTo>
                  <a:pt x="1082363" y="0"/>
                </a:lnTo>
                <a:lnTo>
                  <a:pt x="1082363" y="464432"/>
                </a:lnTo>
                <a:lnTo>
                  <a:pt x="0" y="4644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345662" y="1079424"/>
            <a:ext cx="2193866" cy="362985"/>
          </a:xfrm>
          <a:custGeom>
            <a:avLst/>
            <a:gdLst/>
            <a:ahLst/>
            <a:cxnLst/>
            <a:rect r="r" b="b" t="t" l="l"/>
            <a:pathLst>
              <a:path h="362985" w="2193866">
                <a:moveTo>
                  <a:pt x="0" y="0"/>
                </a:moveTo>
                <a:lnTo>
                  <a:pt x="2193866" y="0"/>
                </a:lnTo>
                <a:lnTo>
                  <a:pt x="2193866" y="362985"/>
                </a:lnTo>
                <a:lnTo>
                  <a:pt x="0" y="3629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717379" y="0"/>
            <a:ext cx="6214001" cy="3056482"/>
            <a:chOff x="0" y="0"/>
            <a:chExt cx="8285334" cy="4075309"/>
          </a:xfrm>
        </p:grpSpPr>
        <p:grpSp>
          <p:nvGrpSpPr>
            <p:cNvPr name="Group 5" id="5"/>
            <p:cNvGrpSpPr/>
            <p:nvPr/>
          </p:nvGrpSpPr>
          <p:grpSpPr>
            <a:xfrm rot="0">
              <a:off x="0" y="0"/>
              <a:ext cx="8285334" cy="4075309"/>
              <a:chOff x="0" y="0"/>
              <a:chExt cx="1633792" cy="803614"/>
            </a:xfrm>
          </p:grpSpPr>
          <p:sp>
            <p:nvSpPr>
              <p:cNvPr name="Freeform 6" id="6"/>
              <p:cNvSpPr/>
              <p:nvPr/>
            </p:nvSpPr>
            <p:spPr>
              <a:xfrm flipH="false" flipV="false" rot="0">
                <a:off x="0" y="0"/>
                <a:ext cx="1633792" cy="803614"/>
              </a:xfrm>
              <a:custGeom>
                <a:avLst/>
                <a:gdLst/>
                <a:ahLst/>
                <a:cxnLst/>
                <a:rect r="r" b="b" t="t" l="l"/>
                <a:pathLst>
                  <a:path h="803614" w="1633792">
                    <a:moveTo>
                      <a:pt x="26209" y="0"/>
                    </a:moveTo>
                    <a:lnTo>
                      <a:pt x="1607583" y="0"/>
                    </a:lnTo>
                    <a:cubicBezTo>
                      <a:pt x="1614534" y="0"/>
                      <a:pt x="1621201" y="2761"/>
                      <a:pt x="1626116" y="7676"/>
                    </a:cubicBezTo>
                    <a:cubicBezTo>
                      <a:pt x="1631031" y="12591"/>
                      <a:pt x="1633792" y="19258"/>
                      <a:pt x="1633792" y="26209"/>
                    </a:cubicBezTo>
                    <a:lnTo>
                      <a:pt x="1633792" y="777405"/>
                    </a:lnTo>
                    <a:cubicBezTo>
                      <a:pt x="1633792" y="784356"/>
                      <a:pt x="1631031" y="791022"/>
                      <a:pt x="1626116" y="795937"/>
                    </a:cubicBezTo>
                    <a:cubicBezTo>
                      <a:pt x="1621201" y="800852"/>
                      <a:pt x="1614534" y="803614"/>
                      <a:pt x="1607583" y="803614"/>
                    </a:cubicBezTo>
                    <a:lnTo>
                      <a:pt x="26209" y="803614"/>
                    </a:lnTo>
                    <a:cubicBezTo>
                      <a:pt x="11734" y="803614"/>
                      <a:pt x="0" y="791880"/>
                      <a:pt x="0" y="777405"/>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7" id="7"/>
              <p:cNvSpPr txBox="true"/>
              <p:nvPr/>
            </p:nvSpPr>
            <p:spPr>
              <a:xfrm>
                <a:off x="0" y="-57150"/>
                <a:ext cx="1633792" cy="860764"/>
              </a:xfrm>
              <a:prstGeom prst="rect">
                <a:avLst/>
              </a:prstGeom>
            </p:spPr>
            <p:txBody>
              <a:bodyPr anchor="t" rtlCol="false" tIns="254000" lIns="254000" bIns="254000" rIns="254000"/>
              <a:lstStyle/>
              <a:p>
                <a:pPr algn="l">
                  <a:lnSpc>
                    <a:spcPts val="3359"/>
                  </a:lnSpc>
                </a:pPr>
              </a:p>
              <a:p>
                <a:pPr algn="l">
                  <a:lnSpc>
                    <a:spcPts val="3359"/>
                  </a:lnSpc>
                </a:pPr>
                <a:r>
                  <a:rPr lang="en-US" sz="2399">
                    <a:solidFill>
                      <a:srgbClr val="FFFFFF"/>
                    </a:solidFill>
                    <a:latin typeface="Disket Mono"/>
                    <a:ea typeface="Disket Mono"/>
                    <a:cs typeface="Disket Mono"/>
                    <a:sym typeface="Disket Mono"/>
                  </a:rPr>
                  <a:t>  </a:t>
                </a:r>
              </a:p>
            </p:txBody>
          </p:sp>
        </p:grpSp>
        <p:sp>
          <p:nvSpPr>
            <p:cNvPr name="Freeform 8" id="8"/>
            <p:cNvSpPr/>
            <p:nvPr/>
          </p:nvSpPr>
          <p:spPr>
            <a:xfrm flipH="true" flipV="false" rot="0">
              <a:off x="435822" y="513499"/>
              <a:ext cx="357987" cy="333904"/>
            </a:xfrm>
            <a:custGeom>
              <a:avLst/>
              <a:gdLst/>
              <a:ahLst/>
              <a:cxnLst/>
              <a:rect r="r" b="b" t="t" l="l"/>
              <a:pathLst>
                <a:path h="333904" w="357987">
                  <a:moveTo>
                    <a:pt x="357987" y="0"/>
                  </a:moveTo>
                  <a:lnTo>
                    <a:pt x="0" y="0"/>
                  </a:lnTo>
                  <a:lnTo>
                    <a:pt x="0" y="333904"/>
                  </a:lnTo>
                  <a:lnTo>
                    <a:pt x="357987" y="333904"/>
                  </a:lnTo>
                  <a:lnTo>
                    <a:pt x="35798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975358" y="395470"/>
              <a:ext cx="6734930" cy="535493"/>
            </a:xfrm>
            <a:prstGeom prst="rect">
              <a:avLst/>
            </a:prstGeom>
          </p:spPr>
          <p:txBody>
            <a:bodyPr anchor="t" rtlCol="false" tIns="0" lIns="0" bIns="0" rIns="0">
              <a:spAutoFit/>
            </a:bodyPr>
            <a:lstStyle/>
            <a:p>
              <a:pPr algn="l">
                <a:lnSpc>
                  <a:spcPts val="3365"/>
                </a:lnSpc>
              </a:pPr>
              <a:r>
                <a:rPr lang="en-US" b="true" sz="2404">
                  <a:solidFill>
                    <a:srgbClr val="00BF63"/>
                  </a:solidFill>
                  <a:latin typeface="Disket Mono Bold"/>
                  <a:ea typeface="Disket Mono Bold"/>
                  <a:cs typeface="Disket Mono Bold"/>
                  <a:sym typeface="Disket Mono Bold"/>
                </a:rPr>
                <a:t>countdown</a:t>
              </a:r>
            </a:p>
          </p:txBody>
        </p:sp>
        <p:sp>
          <p:nvSpPr>
            <p:cNvPr name="TextBox 10" id="10"/>
            <p:cNvSpPr txBox="true"/>
            <p:nvPr/>
          </p:nvSpPr>
          <p:spPr>
            <a:xfrm rot="0">
              <a:off x="975358" y="1116851"/>
              <a:ext cx="6734930" cy="1745183"/>
            </a:xfrm>
            <a:prstGeom prst="rect">
              <a:avLst/>
            </a:prstGeom>
          </p:spPr>
          <p:txBody>
            <a:bodyPr anchor="t" rtlCol="false" tIns="0" lIns="0" bIns="0" rIns="0">
              <a:spAutoFit/>
            </a:bodyPr>
            <a:lstStyle/>
            <a:p>
              <a:pPr algn="l">
                <a:lnSpc>
                  <a:spcPts val="2664"/>
                </a:lnSpc>
              </a:pPr>
              <a:r>
                <a:rPr lang="en-US" sz="1903">
                  <a:solidFill>
                    <a:srgbClr val="FFFFFF"/>
                  </a:solidFill>
                  <a:latin typeface="Garet"/>
                  <a:ea typeface="Garet"/>
                  <a:cs typeface="Garet"/>
                  <a:sym typeface="Garet"/>
                </a:rPr>
                <a:t>enhances engagement and focus by creating a sense of urgency and competition, motivating students to manage their time effectively </a:t>
              </a:r>
            </a:p>
          </p:txBody>
        </p:sp>
      </p:grpSp>
      <p:sp>
        <p:nvSpPr>
          <p:cNvPr name="TextBox 11" id="11"/>
          <p:cNvSpPr txBox="true"/>
          <p:nvPr/>
        </p:nvSpPr>
        <p:spPr>
          <a:xfrm rot="0">
            <a:off x="239815" y="2907290"/>
            <a:ext cx="5477564" cy="3061970"/>
          </a:xfrm>
          <a:prstGeom prst="rect">
            <a:avLst/>
          </a:prstGeom>
        </p:spPr>
        <p:txBody>
          <a:bodyPr anchor="t" rtlCol="false" tIns="0" lIns="0" bIns="0" rIns="0">
            <a:spAutoFit/>
          </a:bodyPr>
          <a:lstStyle/>
          <a:p>
            <a:pPr algn="l">
              <a:lnSpc>
                <a:spcPts val="7839"/>
              </a:lnSpc>
            </a:pPr>
            <a:r>
              <a:rPr lang="en-US" sz="6999">
                <a:solidFill>
                  <a:srgbClr val="FF63D8"/>
                </a:solidFill>
                <a:latin typeface="Arcade Gamer"/>
                <a:ea typeface="Arcade Gamer"/>
                <a:cs typeface="Arcade Gamer"/>
                <a:sym typeface="Arcade Gamer"/>
              </a:rPr>
              <a:t>MORE HELPFUL IDEAS</a:t>
            </a:r>
          </a:p>
        </p:txBody>
      </p:sp>
      <p:grpSp>
        <p:nvGrpSpPr>
          <p:cNvPr name="Group 12" id="12"/>
          <p:cNvGrpSpPr/>
          <p:nvPr/>
        </p:nvGrpSpPr>
        <p:grpSpPr>
          <a:xfrm rot="0">
            <a:off x="-34465" y="7402467"/>
            <a:ext cx="5589919" cy="2884533"/>
            <a:chOff x="0" y="0"/>
            <a:chExt cx="7453225" cy="3846044"/>
          </a:xfrm>
        </p:grpSpPr>
        <p:grpSp>
          <p:nvGrpSpPr>
            <p:cNvPr name="Group 13" id="13"/>
            <p:cNvGrpSpPr/>
            <p:nvPr/>
          </p:nvGrpSpPr>
          <p:grpSpPr>
            <a:xfrm rot="0">
              <a:off x="0" y="0"/>
              <a:ext cx="7453225" cy="3846044"/>
              <a:chOff x="0" y="0"/>
              <a:chExt cx="1633792" cy="843076"/>
            </a:xfrm>
          </p:grpSpPr>
          <p:sp>
            <p:nvSpPr>
              <p:cNvPr name="Freeform 14" id="14"/>
              <p:cNvSpPr/>
              <p:nvPr/>
            </p:nvSpPr>
            <p:spPr>
              <a:xfrm flipH="false" flipV="false" rot="0">
                <a:off x="0" y="0"/>
                <a:ext cx="1633792" cy="843076"/>
              </a:xfrm>
              <a:custGeom>
                <a:avLst/>
                <a:gdLst/>
                <a:ahLst/>
                <a:cxnLst/>
                <a:rect r="r" b="b" t="t" l="l"/>
                <a:pathLst>
                  <a:path h="843076" w="1633792">
                    <a:moveTo>
                      <a:pt x="26209" y="0"/>
                    </a:moveTo>
                    <a:lnTo>
                      <a:pt x="1607583" y="0"/>
                    </a:lnTo>
                    <a:cubicBezTo>
                      <a:pt x="1614534" y="0"/>
                      <a:pt x="1621201" y="2761"/>
                      <a:pt x="1626116" y="7676"/>
                    </a:cubicBezTo>
                    <a:cubicBezTo>
                      <a:pt x="1631031" y="12591"/>
                      <a:pt x="1633792" y="19258"/>
                      <a:pt x="1633792" y="26209"/>
                    </a:cubicBezTo>
                    <a:lnTo>
                      <a:pt x="1633792" y="816867"/>
                    </a:lnTo>
                    <a:cubicBezTo>
                      <a:pt x="1633792" y="831342"/>
                      <a:pt x="1622058" y="843076"/>
                      <a:pt x="1607583" y="843076"/>
                    </a:cubicBezTo>
                    <a:lnTo>
                      <a:pt x="26209" y="843076"/>
                    </a:lnTo>
                    <a:cubicBezTo>
                      <a:pt x="19258" y="843076"/>
                      <a:pt x="12591" y="840315"/>
                      <a:pt x="7676" y="835400"/>
                    </a:cubicBezTo>
                    <a:cubicBezTo>
                      <a:pt x="2761" y="830485"/>
                      <a:pt x="0" y="823818"/>
                      <a:pt x="0" y="816867"/>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15" id="15"/>
              <p:cNvSpPr txBox="true"/>
              <p:nvPr/>
            </p:nvSpPr>
            <p:spPr>
              <a:xfrm>
                <a:off x="0" y="-57150"/>
                <a:ext cx="1633792" cy="900226"/>
              </a:xfrm>
              <a:prstGeom prst="rect">
                <a:avLst/>
              </a:prstGeom>
            </p:spPr>
            <p:txBody>
              <a:bodyPr anchor="t" rtlCol="false" tIns="254000" lIns="254000" bIns="254000" rIns="254000"/>
              <a:lstStyle/>
              <a:p>
                <a:pPr algn="l">
                  <a:lnSpc>
                    <a:spcPts val="3360"/>
                  </a:lnSpc>
                </a:pPr>
              </a:p>
              <a:p>
                <a:pPr algn="l">
                  <a:lnSpc>
                    <a:spcPts val="3360"/>
                  </a:lnSpc>
                </a:pPr>
                <a:r>
                  <a:rPr lang="en-US" sz="2400">
                    <a:solidFill>
                      <a:srgbClr val="FFFFFF"/>
                    </a:solidFill>
                    <a:latin typeface="Disket Mono"/>
                    <a:ea typeface="Disket Mono"/>
                    <a:cs typeface="Disket Mono"/>
                    <a:sym typeface="Disket Mono"/>
                  </a:rPr>
                  <a:t>  </a:t>
                </a:r>
              </a:p>
            </p:txBody>
          </p:sp>
        </p:grpSp>
        <p:sp>
          <p:nvSpPr>
            <p:cNvPr name="Freeform 16" id="16"/>
            <p:cNvSpPr/>
            <p:nvPr/>
          </p:nvSpPr>
          <p:spPr>
            <a:xfrm flipH="true" flipV="false" rot="0">
              <a:off x="392052" y="461927"/>
              <a:ext cx="322034" cy="300370"/>
            </a:xfrm>
            <a:custGeom>
              <a:avLst/>
              <a:gdLst/>
              <a:ahLst/>
              <a:cxnLst/>
              <a:rect r="r" b="b" t="t" l="l"/>
              <a:pathLst>
                <a:path h="300370" w="322034">
                  <a:moveTo>
                    <a:pt x="322034" y="0"/>
                  </a:moveTo>
                  <a:lnTo>
                    <a:pt x="0" y="0"/>
                  </a:lnTo>
                  <a:lnTo>
                    <a:pt x="0" y="300370"/>
                  </a:lnTo>
                  <a:lnTo>
                    <a:pt x="322034" y="300370"/>
                  </a:lnTo>
                  <a:lnTo>
                    <a:pt x="32203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877401" y="359538"/>
              <a:ext cx="6058530" cy="477927"/>
            </a:xfrm>
            <a:prstGeom prst="rect">
              <a:avLst/>
            </a:prstGeom>
          </p:spPr>
          <p:txBody>
            <a:bodyPr anchor="t" rtlCol="false" tIns="0" lIns="0" bIns="0" rIns="0">
              <a:spAutoFit/>
            </a:bodyPr>
            <a:lstStyle/>
            <a:p>
              <a:pPr algn="l">
                <a:lnSpc>
                  <a:spcPts val="3027"/>
                </a:lnSpc>
              </a:pPr>
              <a:r>
                <a:rPr lang="en-US" b="true" sz="2162">
                  <a:solidFill>
                    <a:srgbClr val="00BF63"/>
                  </a:solidFill>
                  <a:latin typeface="Disket Mono Bold"/>
                  <a:ea typeface="Disket Mono Bold"/>
                  <a:cs typeface="Disket Mono Bold"/>
                  <a:sym typeface="Disket Mono Bold"/>
                </a:rPr>
                <a:t>H5p</a:t>
              </a:r>
            </a:p>
          </p:txBody>
        </p:sp>
        <p:sp>
          <p:nvSpPr>
            <p:cNvPr name="TextBox 18" id="18"/>
            <p:cNvSpPr txBox="true"/>
            <p:nvPr/>
          </p:nvSpPr>
          <p:spPr>
            <a:xfrm rot="0">
              <a:off x="877401" y="1001814"/>
              <a:ext cx="6058530" cy="1752806"/>
            </a:xfrm>
            <a:prstGeom prst="rect">
              <a:avLst/>
            </a:prstGeom>
          </p:spPr>
          <p:txBody>
            <a:bodyPr anchor="t" rtlCol="false" tIns="0" lIns="0" bIns="0" rIns="0">
              <a:spAutoFit/>
            </a:bodyPr>
            <a:lstStyle/>
            <a:p>
              <a:pPr algn="l">
                <a:lnSpc>
                  <a:spcPts val="2678"/>
                </a:lnSpc>
              </a:pPr>
              <a:r>
                <a:rPr lang="en-US" sz="1913">
                  <a:solidFill>
                    <a:srgbClr val="FFFFFF"/>
                  </a:solidFill>
                  <a:latin typeface="Garet"/>
                  <a:ea typeface="Garet"/>
                  <a:cs typeface="Garet"/>
                  <a:sym typeface="Garet"/>
                </a:rPr>
                <a:t>create interactive and fun activities using H5P such as quizzes, crosswords, flashcards, memory games etc.</a:t>
              </a:r>
            </a:p>
          </p:txBody>
        </p:sp>
      </p:grpSp>
      <p:grpSp>
        <p:nvGrpSpPr>
          <p:cNvPr name="Group 19" id="19"/>
          <p:cNvGrpSpPr/>
          <p:nvPr/>
        </p:nvGrpSpPr>
        <p:grpSpPr>
          <a:xfrm rot="0">
            <a:off x="12084696" y="4034609"/>
            <a:ext cx="6203304" cy="2717845"/>
            <a:chOff x="0" y="0"/>
            <a:chExt cx="8271071" cy="3623794"/>
          </a:xfrm>
        </p:grpSpPr>
        <p:grpSp>
          <p:nvGrpSpPr>
            <p:cNvPr name="Group 20" id="20"/>
            <p:cNvGrpSpPr/>
            <p:nvPr/>
          </p:nvGrpSpPr>
          <p:grpSpPr>
            <a:xfrm rot="0">
              <a:off x="0" y="0"/>
              <a:ext cx="8271071" cy="3623794"/>
              <a:chOff x="0" y="0"/>
              <a:chExt cx="1633792" cy="715811"/>
            </a:xfrm>
          </p:grpSpPr>
          <p:sp>
            <p:nvSpPr>
              <p:cNvPr name="Freeform 21" id="21"/>
              <p:cNvSpPr/>
              <p:nvPr/>
            </p:nvSpPr>
            <p:spPr>
              <a:xfrm flipH="false" flipV="false" rot="0">
                <a:off x="0" y="0"/>
                <a:ext cx="1633792" cy="715811"/>
              </a:xfrm>
              <a:custGeom>
                <a:avLst/>
                <a:gdLst/>
                <a:ahLst/>
                <a:cxnLst/>
                <a:rect r="r" b="b" t="t" l="l"/>
                <a:pathLst>
                  <a:path h="715811" w="1633792">
                    <a:moveTo>
                      <a:pt x="26209" y="0"/>
                    </a:moveTo>
                    <a:lnTo>
                      <a:pt x="1607583" y="0"/>
                    </a:lnTo>
                    <a:cubicBezTo>
                      <a:pt x="1614534" y="0"/>
                      <a:pt x="1621201" y="2761"/>
                      <a:pt x="1626116" y="7676"/>
                    </a:cubicBezTo>
                    <a:cubicBezTo>
                      <a:pt x="1631031" y="12591"/>
                      <a:pt x="1633792" y="19258"/>
                      <a:pt x="1633792" y="26209"/>
                    </a:cubicBezTo>
                    <a:lnTo>
                      <a:pt x="1633792" y="689602"/>
                    </a:lnTo>
                    <a:cubicBezTo>
                      <a:pt x="1633792" y="696553"/>
                      <a:pt x="1631031" y="703220"/>
                      <a:pt x="1626116" y="708135"/>
                    </a:cubicBezTo>
                    <a:cubicBezTo>
                      <a:pt x="1621201" y="713050"/>
                      <a:pt x="1614534" y="715811"/>
                      <a:pt x="1607583" y="715811"/>
                    </a:cubicBezTo>
                    <a:lnTo>
                      <a:pt x="26209" y="715811"/>
                    </a:lnTo>
                    <a:cubicBezTo>
                      <a:pt x="11734" y="715811"/>
                      <a:pt x="0" y="704077"/>
                      <a:pt x="0" y="689602"/>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22" id="22"/>
              <p:cNvSpPr txBox="true"/>
              <p:nvPr/>
            </p:nvSpPr>
            <p:spPr>
              <a:xfrm>
                <a:off x="0" y="-57150"/>
                <a:ext cx="1633792" cy="772961"/>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23" id="23"/>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4" id="24"/>
            <p:cNvSpPr txBox="true"/>
            <p:nvPr/>
          </p:nvSpPr>
          <p:spPr>
            <a:xfrm rot="0">
              <a:off x="973679" y="394691"/>
              <a:ext cx="6723336" cy="534669"/>
            </a:xfrm>
            <a:prstGeom prst="rect">
              <a:avLst/>
            </a:prstGeom>
          </p:spPr>
          <p:txBody>
            <a:bodyPr anchor="t" rtlCol="false" tIns="0" lIns="0" bIns="0" rIns="0">
              <a:spAutoFit/>
            </a:bodyPr>
            <a:lstStyle/>
            <a:p>
              <a:pPr algn="l">
                <a:lnSpc>
                  <a:spcPts val="3360"/>
                </a:lnSpc>
              </a:pPr>
              <a:r>
                <a:rPr lang="en-US" b="true" sz="2400">
                  <a:solidFill>
                    <a:srgbClr val="00BF63"/>
                  </a:solidFill>
                  <a:latin typeface="Disket Mono Bold"/>
                  <a:ea typeface="Disket Mono Bold"/>
                  <a:cs typeface="Disket Mono Bold"/>
                  <a:sym typeface="Disket Mono Bold"/>
                </a:rPr>
                <a:t>avatar/profiles</a:t>
              </a:r>
            </a:p>
          </p:txBody>
        </p:sp>
        <p:sp>
          <p:nvSpPr>
            <p:cNvPr name="TextBox 25" id="25"/>
            <p:cNvSpPr txBox="true"/>
            <p:nvPr/>
          </p:nvSpPr>
          <p:spPr>
            <a:xfrm rot="0">
              <a:off x="973679" y="1114879"/>
              <a:ext cx="6723336" cy="12977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personalize the learning experience, allowing students to represent themselves and track progress</a:t>
              </a:r>
            </a:p>
          </p:txBody>
        </p:sp>
      </p:grpSp>
      <p:grpSp>
        <p:nvGrpSpPr>
          <p:cNvPr name="Group 26" id="26"/>
          <p:cNvGrpSpPr/>
          <p:nvPr/>
        </p:nvGrpSpPr>
        <p:grpSpPr>
          <a:xfrm rot="0">
            <a:off x="5717379" y="7402467"/>
            <a:ext cx="6203304" cy="3384595"/>
            <a:chOff x="0" y="0"/>
            <a:chExt cx="8271071" cy="4512794"/>
          </a:xfrm>
        </p:grpSpPr>
        <p:grpSp>
          <p:nvGrpSpPr>
            <p:cNvPr name="Group 27" id="27"/>
            <p:cNvGrpSpPr/>
            <p:nvPr/>
          </p:nvGrpSpPr>
          <p:grpSpPr>
            <a:xfrm rot="0">
              <a:off x="0" y="0"/>
              <a:ext cx="8271071" cy="4512794"/>
              <a:chOff x="0" y="0"/>
              <a:chExt cx="1633792" cy="891416"/>
            </a:xfrm>
          </p:grpSpPr>
          <p:sp>
            <p:nvSpPr>
              <p:cNvPr name="Freeform 28" id="28"/>
              <p:cNvSpPr/>
              <p:nvPr/>
            </p:nvSpPr>
            <p:spPr>
              <a:xfrm flipH="false" flipV="false" rot="0">
                <a:off x="0" y="0"/>
                <a:ext cx="1633792" cy="891416"/>
              </a:xfrm>
              <a:custGeom>
                <a:avLst/>
                <a:gdLst/>
                <a:ahLst/>
                <a:cxnLst/>
                <a:rect r="r" b="b" t="t" l="l"/>
                <a:pathLst>
                  <a:path h="891416" w="1633792">
                    <a:moveTo>
                      <a:pt x="26209" y="0"/>
                    </a:moveTo>
                    <a:lnTo>
                      <a:pt x="1607583" y="0"/>
                    </a:lnTo>
                    <a:cubicBezTo>
                      <a:pt x="1614534" y="0"/>
                      <a:pt x="1621201" y="2761"/>
                      <a:pt x="1626116" y="7676"/>
                    </a:cubicBezTo>
                    <a:cubicBezTo>
                      <a:pt x="1631031" y="12591"/>
                      <a:pt x="1633792" y="19258"/>
                      <a:pt x="1633792" y="26209"/>
                    </a:cubicBezTo>
                    <a:lnTo>
                      <a:pt x="1633792" y="865207"/>
                    </a:lnTo>
                    <a:cubicBezTo>
                      <a:pt x="1633792" y="879682"/>
                      <a:pt x="1622058" y="891416"/>
                      <a:pt x="1607583" y="891416"/>
                    </a:cubicBezTo>
                    <a:lnTo>
                      <a:pt x="26209" y="891416"/>
                    </a:lnTo>
                    <a:cubicBezTo>
                      <a:pt x="19258" y="891416"/>
                      <a:pt x="12591" y="888655"/>
                      <a:pt x="7676" y="883740"/>
                    </a:cubicBezTo>
                    <a:cubicBezTo>
                      <a:pt x="2761" y="878825"/>
                      <a:pt x="0" y="872158"/>
                      <a:pt x="0" y="865207"/>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29" id="29"/>
              <p:cNvSpPr txBox="true"/>
              <p:nvPr/>
            </p:nvSpPr>
            <p:spPr>
              <a:xfrm>
                <a:off x="0" y="-57150"/>
                <a:ext cx="1633792" cy="948566"/>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30" id="30"/>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1" id="31"/>
            <p:cNvSpPr txBox="true"/>
            <p:nvPr/>
          </p:nvSpPr>
          <p:spPr>
            <a:xfrm rot="0">
              <a:off x="973679" y="394691"/>
              <a:ext cx="6723336" cy="534669"/>
            </a:xfrm>
            <a:prstGeom prst="rect">
              <a:avLst/>
            </a:prstGeom>
          </p:spPr>
          <p:txBody>
            <a:bodyPr anchor="t" rtlCol="false" tIns="0" lIns="0" bIns="0" rIns="0">
              <a:spAutoFit/>
            </a:bodyPr>
            <a:lstStyle/>
            <a:p>
              <a:pPr algn="l">
                <a:lnSpc>
                  <a:spcPts val="3360"/>
                </a:lnSpc>
              </a:pPr>
              <a:r>
                <a:rPr lang="en-US" b="true" sz="2400">
                  <a:solidFill>
                    <a:srgbClr val="00BF63"/>
                  </a:solidFill>
                  <a:latin typeface="Disket Mono Bold"/>
                  <a:ea typeface="Disket Mono Bold"/>
                  <a:cs typeface="Disket Mono Bold"/>
                  <a:sym typeface="Disket Mono Bold"/>
                </a:rPr>
                <a:t>storytelling</a:t>
              </a:r>
            </a:p>
          </p:txBody>
        </p:sp>
        <p:sp>
          <p:nvSpPr>
            <p:cNvPr name="TextBox 32" id="32"/>
            <p:cNvSpPr txBox="true"/>
            <p:nvPr/>
          </p:nvSpPr>
          <p:spPr>
            <a:xfrm rot="0">
              <a:off x="973679" y="1114879"/>
              <a:ext cx="6723336" cy="21867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enhances engagement, requiring students to unlock new parts of the story as they progress, fostering a deeper connection to the material and a sense of ongoing discovery</a:t>
              </a:r>
            </a:p>
          </p:txBody>
        </p:sp>
      </p:grpSp>
      <p:grpSp>
        <p:nvGrpSpPr>
          <p:cNvPr name="Group 33" id="33"/>
          <p:cNvGrpSpPr/>
          <p:nvPr/>
        </p:nvGrpSpPr>
        <p:grpSpPr>
          <a:xfrm rot="0">
            <a:off x="12084696" y="7069092"/>
            <a:ext cx="6203304" cy="3717970"/>
            <a:chOff x="0" y="0"/>
            <a:chExt cx="8271071" cy="4957294"/>
          </a:xfrm>
        </p:grpSpPr>
        <p:grpSp>
          <p:nvGrpSpPr>
            <p:cNvPr name="Group 34" id="34"/>
            <p:cNvGrpSpPr/>
            <p:nvPr/>
          </p:nvGrpSpPr>
          <p:grpSpPr>
            <a:xfrm rot="0">
              <a:off x="0" y="0"/>
              <a:ext cx="8271071" cy="4957294"/>
              <a:chOff x="0" y="0"/>
              <a:chExt cx="1633792" cy="979219"/>
            </a:xfrm>
          </p:grpSpPr>
          <p:sp>
            <p:nvSpPr>
              <p:cNvPr name="Freeform 35" id="35"/>
              <p:cNvSpPr/>
              <p:nvPr/>
            </p:nvSpPr>
            <p:spPr>
              <a:xfrm flipH="false" flipV="false" rot="0">
                <a:off x="0" y="0"/>
                <a:ext cx="1633792" cy="979219"/>
              </a:xfrm>
              <a:custGeom>
                <a:avLst/>
                <a:gdLst/>
                <a:ahLst/>
                <a:cxnLst/>
                <a:rect r="r" b="b" t="t" l="l"/>
                <a:pathLst>
                  <a:path h="979219" w="1633792">
                    <a:moveTo>
                      <a:pt x="26209" y="0"/>
                    </a:moveTo>
                    <a:lnTo>
                      <a:pt x="1607583" y="0"/>
                    </a:lnTo>
                    <a:cubicBezTo>
                      <a:pt x="1614534" y="0"/>
                      <a:pt x="1621201" y="2761"/>
                      <a:pt x="1626116" y="7676"/>
                    </a:cubicBezTo>
                    <a:cubicBezTo>
                      <a:pt x="1631031" y="12591"/>
                      <a:pt x="1633792" y="19258"/>
                      <a:pt x="1633792" y="26209"/>
                    </a:cubicBezTo>
                    <a:lnTo>
                      <a:pt x="1633792" y="953010"/>
                    </a:lnTo>
                    <a:cubicBezTo>
                      <a:pt x="1633792" y="967485"/>
                      <a:pt x="1622058" y="979219"/>
                      <a:pt x="1607583" y="979219"/>
                    </a:cubicBezTo>
                    <a:lnTo>
                      <a:pt x="26209" y="979219"/>
                    </a:lnTo>
                    <a:cubicBezTo>
                      <a:pt x="19258" y="979219"/>
                      <a:pt x="12591" y="976457"/>
                      <a:pt x="7676" y="971542"/>
                    </a:cubicBezTo>
                    <a:cubicBezTo>
                      <a:pt x="2761" y="966627"/>
                      <a:pt x="0" y="959961"/>
                      <a:pt x="0" y="95301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36" id="36"/>
              <p:cNvSpPr txBox="true"/>
              <p:nvPr/>
            </p:nvSpPr>
            <p:spPr>
              <a:xfrm>
                <a:off x="0" y="-57150"/>
                <a:ext cx="1633792" cy="103636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37" id="37"/>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8" id="38"/>
            <p:cNvSpPr txBox="true"/>
            <p:nvPr/>
          </p:nvSpPr>
          <p:spPr>
            <a:xfrm rot="0">
              <a:off x="973679" y="394691"/>
              <a:ext cx="6723336" cy="534669"/>
            </a:xfrm>
            <a:prstGeom prst="rect">
              <a:avLst/>
            </a:prstGeom>
          </p:spPr>
          <p:txBody>
            <a:bodyPr anchor="t" rtlCol="false" tIns="0" lIns="0" bIns="0" rIns="0">
              <a:spAutoFit/>
            </a:bodyPr>
            <a:lstStyle/>
            <a:p>
              <a:pPr algn="l">
                <a:lnSpc>
                  <a:spcPts val="3360"/>
                </a:lnSpc>
              </a:pPr>
              <a:r>
                <a:rPr lang="en-US" b="true" sz="2400">
                  <a:solidFill>
                    <a:srgbClr val="00BF63"/>
                  </a:solidFill>
                  <a:latin typeface="Disket Mono Bold"/>
                  <a:ea typeface="Disket Mono Bold"/>
                  <a:cs typeface="Disket Mono Bold"/>
                  <a:sym typeface="Disket Mono Bold"/>
                </a:rPr>
                <a:t>share your knowledge</a:t>
              </a:r>
            </a:p>
          </p:txBody>
        </p:sp>
        <p:sp>
          <p:nvSpPr>
            <p:cNvPr name="TextBox 39" id="39"/>
            <p:cNvSpPr txBox="true"/>
            <p:nvPr/>
          </p:nvSpPr>
          <p:spPr>
            <a:xfrm rot="0">
              <a:off x="973679" y="1114879"/>
              <a:ext cx="6723336" cy="26312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fosters a collaborative learning environment, where students contribute to discussions or help others, unlocking new insights and resources as they engage, thus building a sense of community and mutual growth</a:t>
              </a:r>
            </a:p>
          </p:txBody>
        </p:sp>
      </p:grpSp>
      <p:grpSp>
        <p:nvGrpSpPr>
          <p:cNvPr name="Group 40" id="40"/>
          <p:cNvGrpSpPr/>
          <p:nvPr/>
        </p:nvGrpSpPr>
        <p:grpSpPr>
          <a:xfrm rot="0">
            <a:off x="12084696" y="0"/>
            <a:ext cx="6203304" cy="3717970"/>
            <a:chOff x="0" y="0"/>
            <a:chExt cx="8271071" cy="4957294"/>
          </a:xfrm>
        </p:grpSpPr>
        <p:grpSp>
          <p:nvGrpSpPr>
            <p:cNvPr name="Group 41" id="41"/>
            <p:cNvGrpSpPr/>
            <p:nvPr/>
          </p:nvGrpSpPr>
          <p:grpSpPr>
            <a:xfrm rot="0">
              <a:off x="0" y="0"/>
              <a:ext cx="8271071" cy="4957294"/>
              <a:chOff x="0" y="0"/>
              <a:chExt cx="1633792" cy="979219"/>
            </a:xfrm>
          </p:grpSpPr>
          <p:sp>
            <p:nvSpPr>
              <p:cNvPr name="Freeform 42" id="42"/>
              <p:cNvSpPr/>
              <p:nvPr/>
            </p:nvSpPr>
            <p:spPr>
              <a:xfrm flipH="false" flipV="false" rot="0">
                <a:off x="0" y="0"/>
                <a:ext cx="1633792" cy="979219"/>
              </a:xfrm>
              <a:custGeom>
                <a:avLst/>
                <a:gdLst/>
                <a:ahLst/>
                <a:cxnLst/>
                <a:rect r="r" b="b" t="t" l="l"/>
                <a:pathLst>
                  <a:path h="979219" w="1633792">
                    <a:moveTo>
                      <a:pt x="26209" y="0"/>
                    </a:moveTo>
                    <a:lnTo>
                      <a:pt x="1607583" y="0"/>
                    </a:lnTo>
                    <a:cubicBezTo>
                      <a:pt x="1614534" y="0"/>
                      <a:pt x="1621201" y="2761"/>
                      <a:pt x="1626116" y="7676"/>
                    </a:cubicBezTo>
                    <a:cubicBezTo>
                      <a:pt x="1631031" y="12591"/>
                      <a:pt x="1633792" y="19258"/>
                      <a:pt x="1633792" y="26209"/>
                    </a:cubicBezTo>
                    <a:lnTo>
                      <a:pt x="1633792" y="953010"/>
                    </a:lnTo>
                    <a:cubicBezTo>
                      <a:pt x="1633792" y="967485"/>
                      <a:pt x="1622058" y="979219"/>
                      <a:pt x="1607583" y="979219"/>
                    </a:cubicBezTo>
                    <a:lnTo>
                      <a:pt x="26209" y="979219"/>
                    </a:lnTo>
                    <a:cubicBezTo>
                      <a:pt x="19258" y="979219"/>
                      <a:pt x="12591" y="976457"/>
                      <a:pt x="7676" y="971542"/>
                    </a:cubicBezTo>
                    <a:cubicBezTo>
                      <a:pt x="2761" y="966627"/>
                      <a:pt x="0" y="959961"/>
                      <a:pt x="0" y="95301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43" id="43"/>
              <p:cNvSpPr txBox="true"/>
              <p:nvPr/>
            </p:nvSpPr>
            <p:spPr>
              <a:xfrm>
                <a:off x="0" y="-57150"/>
                <a:ext cx="1633792" cy="103636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44" id="44"/>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5" id="45"/>
            <p:cNvSpPr txBox="true"/>
            <p:nvPr/>
          </p:nvSpPr>
          <p:spPr>
            <a:xfrm rot="0">
              <a:off x="973679" y="394691"/>
              <a:ext cx="6723336" cy="534669"/>
            </a:xfrm>
            <a:prstGeom prst="rect">
              <a:avLst/>
            </a:prstGeom>
          </p:spPr>
          <p:txBody>
            <a:bodyPr anchor="t" rtlCol="false" tIns="0" lIns="0" bIns="0" rIns="0">
              <a:spAutoFit/>
            </a:bodyPr>
            <a:lstStyle/>
            <a:p>
              <a:pPr algn="l">
                <a:lnSpc>
                  <a:spcPts val="3360"/>
                </a:lnSpc>
              </a:pPr>
              <a:r>
                <a:rPr lang="en-US" b="true" sz="2400">
                  <a:solidFill>
                    <a:srgbClr val="00BF63"/>
                  </a:solidFill>
                  <a:latin typeface="Disket Mono Bold"/>
                  <a:ea typeface="Disket Mono Bold"/>
                  <a:cs typeface="Disket Mono Bold"/>
                  <a:sym typeface="Disket Mono Bold"/>
                </a:rPr>
                <a:t>Missions</a:t>
              </a:r>
            </a:p>
          </p:txBody>
        </p:sp>
        <p:sp>
          <p:nvSpPr>
            <p:cNvPr name="TextBox 46" id="46"/>
            <p:cNvSpPr txBox="true"/>
            <p:nvPr/>
          </p:nvSpPr>
          <p:spPr>
            <a:xfrm rot="0">
              <a:off x="973679" y="1114879"/>
              <a:ext cx="6723336" cy="26312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enhance engagement by providing goal-oriented tasks where each mission builds on the previous one, requiring students to complete and unlock each stage sequentially, fostering a sense of progression and accomplishment</a:t>
              </a:r>
            </a:p>
          </p:txBody>
        </p:sp>
      </p:grpSp>
      <p:grpSp>
        <p:nvGrpSpPr>
          <p:cNvPr name="Group 47" id="47"/>
          <p:cNvGrpSpPr/>
          <p:nvPr/>
        </p:nvGrpSpPr>
        <p:grpSpPr>
          <a:xfrm rot="0">
            <a:off x="5717379" y="3351122"/>
            <a:ext cx="6203304" cy="3717970"/>
            <a:chOff x="0" y="0"/>
            <a:chExt cx="8271071" cy="4957294"/>
          </a:xfrm>
        </p:grpSpPr>
        <p:grpSp>
          <p:nvGrpSpPr>
            <p:cNvPr name="Group 48" id="48"/>
            <p:cNvGrpSpPr/>
            <p:nvPr/>
          </p:nvGrpSpPr>
          <p:grpSpPr>
            <a:xfrm rot="0">
              <a:off x="0" y="0"/>
              <a:ext cx="8271071" cy="4957294"/>
              <a:chOff x="0" y="0"/>
              <a:chExt cx="1633792" cy="979219"/>
            </a:xfrm>
          </p:grpSpPr>
          <p:sp>
            <p:nvSpPr>
              <p:cNvPr name="Freeform 49" id="49"/>
              <p:cNvSpPr/>
              <p:nvPr/>
            </p:nvSpPr>
            <p:spPr>
              <a:xfrm flipH="false" flipV="false" rot="0">
                <a:off x="0" y="0"/>
                <a:ext cx="1633792" cy="979219"/>
              </a:xfrm>
              <a:custGeom>
                <a:avLst/>
                <a:gdLst/>
                <a:ahLst/>
                <a:cxnLst/>
                <a:rect r="r" b="b" t="t" l="l"/>
                <a:pathLst>
                  <a:path h="979219" w="1633792">
                    <a:moveTo>
                      <a:pt x="26209" y="0"/>
                    </a:moveTo>
                    <a:lnTo>
                      <a:pt x="1607583" y="0"/>
                    </a:lnTo>
                    <a:cubicBezTo>
                      <a:pt x="1614534" y="0"/>
                      <a:pt x="1621201" y="2761"/>
                      <a:pt x="1626116" y="7676"/>
                    </a:cubicBezTo>
                    <a:cubicBezTo>
                      <a:pt x="1631031" y="12591"/>
                      <a:pt x="1633792" y="19258"/>
                      <a:pt x="1633792" y="26209"/>
                    </a:cubicBezTo>
                    <a:lnTo>
                      <a:pt x="1633792" y="953010"/>
                    </a:lnTo>
                    <a:cubicBezTo>
                      <a:pt x="1633792" y="967485"/>
                      <a:pt x="1622058" y="979219"/>
                      <a:pt x="1607583" y="979219"/>
                    </a:cubicBezTo>
                    <a:lnTo>
                      <a:pt x="26209" y="979219"/>
                    </a:lnTo>
                    <a:cubicBezTo>
                      <a:pt x="19258" y="979219"/>
                      <a:pt x="12591" y="976457"/>
                      <a:pt x="7676" y="971542"/>
                    </a:cubicBezTo>
                    <a:cubicBezTo>
                      <a:pt x="2761" y="966627"/>
                      <a:pt x="0" y="959961"/>
                      <a:pt x="0" y="95301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50" id="50"/>
              <p:cNvSpPr txBox="true"/>
              <p:nvPr/>
            </p:nvSpPr>
            <p:spPr>
              <a:xfrm>
                <a:off x="0" y="-57150"/>
                <a:ext cx="1633792" cy="103636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51" id="51"/>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2" id="52"/>
            <p:cNvSpPr txBox="true"/>
            <p:nvPr/>
          </p:nvSpPr>
          <p:spPr>
            <a:xfrm rot="0">
              <a:off x="973679" y="394691"/>
              <a:ext cx="6723336" cy="534669"/>
            </a:xfrm>
            <a:prstGeom prst="rect">
              <a:avLst/>
            </a:prstGeom>
          </p:spPr>
          <p:txBody>
            <a:bodyPr anchor="t" rtlCol="false" tIns="0" lIns="0" bIns="0" rIns="0">
              <a:spAutoFit/>
            </a:bodyPr>
            <a:lstStyle/>
            <a:p>
              <a:pPr algn="l">
                <a:lnSpc>
                  <a:spcPts val="3360"/>
                </a:lnSpc>
              </a:pPr>
              <a:r>
                <a:rPr lang="en-US" b="true" sz="2400">
                  <a:solidFill>
                    <a:srgbClr val="00BF63"/>
                  </a:solidFill>
                  <a:latin typeface="Disket Mono Bold"/>
                  <a:ea typeface="Disket Mono Bold"/>
                  <a:cs typeface="Disket Mono Bold"/>
                  <a:sym typeface="Disket Mono Bold"/>
                </a:rPr>
                <a:t>EASTER EGGS</a:t>
              </a:r>
            </a:p>
          </p:txBody>
        </p:sp>
        <p:sp>
          <p:nvSpPr>
            <p:cNvPr name="TextBox 53" id="53"/>
            <p:cNvSpPr txBox="true"/>
            <p:nvPr/>
          </p:nvSpPr>
          <p:spPr>
            <a:xfrm rot="0">
              <a:off x="973679" y="1114879"/>
              <a:ext cx="6723336" cy="26312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 add an element of surprise and fun, where hidden features or content are unlocked by completing specific tasks or missions, motivating students to explore and engage more deeply with the material</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0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705109"/>
            <a:ext cx="18288000" cy="1163782"/>
            <a:chOff x="0" y="0"/>
            <a:chExt cx="24384000" cy="1551709"/>
          </a:xfrm>
        </p:grpSpPr>
        <p:sp>
          <p:nvSpPr>
            <p:cNvPr name="Freeform 4" id="4"/>
            <p:cNvSpPr/>
            <p:nvPr/>
          </p:nvSpPr>
          <p:spPr>
            <a:xfrm flipH="false" flipV="false" rot="0">
              <a:off x="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128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56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7" id="7"/>
          <p:cNvSpPr/>
          <p:nvPr/>
        </p:nvSpPr>
        <p:spPr>
          <a:xfrm flipH="false" flipV="false" rot="0">
            <a:off x="13381398" y="8857429"/>
            <a:ext cx="2913900" cy="847680"/>
          </a:xfrm>
          <a:custGeom>
            <a:avLst/>
            <a:gdLst/>
            <a:ahLst/>
            <a:cxnLst/>
            <a:rect r="r" b="b" t="t" l="l"/>
            <a:pathLst>
              <a:path h="847680" w="2913900">
                <a:moveTo>
                  <a:pt x="0" y="0"/>
                </a:moveTo>
                <a:lnTo>
                  <a:pt x="2913900" y="0"/>
                </a:lnTo>
                <a:lnTo>
                  <a:pt x="2913900" y="847680"/>
                </a:lnTo>
                <a:lnTo>
                  <a:pt x="0" y="847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808423" y="8857429"/>
            <a:ext cx="2913900" cy="847680"/>
          </a:xfrm>
          <a:custGeom>
            <a:avLst/>
            <a:gdLst/>
            <a:ahLst/>
            <a:cxnLst/>
            <a:rect r="r" b="b" t="t" l="l"/>
            <a:pathLst>
              <a:path h="847680" w="2913900">
                <a:moveTo>
                  <a:pt x="0" y="0"/>
                </a:moveTo>
                <a:lnTo>
                  <a:pt x="2913900" y="0"/>
                </a:lnTo>
                <a:lnTo>
                  <a:pt x="2913900" y="847680"/>
                </a:lnTo>
                <a:lnTo>
                  <a:pt x="0" y="847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337725" y="8857429"/>
            <a:ext cx="2913900" cy="847680"/>
          </a:xfrm>
          <a:custGeom>
            <a:avLst/>
            <a:gdLst/>
            <a:ahLst/>
            <a:cxnLst/>
            <a:rect r="r" b="b" t="t" l="l"/>
            <a:pathLst>
              <a:path h="847680" w="2913900">
                <a:moveTo>
                  <a:pt x="0" y="0"/>
                </a:moveTo>
                <a:lnTo>
                  <a:pt x="2913900" y="0"/>
                </a:lnTo>
                <a:lnTo>
                  <a:pt x="2913900" y="847680"/>
                </a:lnTo>
                <a:lnTo>
                  <a:pt x="0" y="847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992632" y="8857429"/>
            <a:ext cx="2913900" cy="847680"/>
          </a:xfrm>
          <a:custGeom>
            <a:avLst/>
            <a:gdLst/>
            <a:ahLst/>
            <a:cxnLst/>
            <a:rect r="r" b="b" t="t" l="l"/>
            <a:pathLst>
              <a:path h="847680" w="2913900">
                <a:moveTo>
                  <a:pt x="0" y="0"/>
                </a:moveTo>
                <a:lnTo>
                  <a:pt x="2913900" y="0"/>
                </a:lnTo>
                <a:lnTo>
                  <a:pt x="2913900" y="847680"/>
                </a:lnTo>
                <a:lnTo>
                  <a:pt x="0" y="847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3599800" y="915350"/>
            <a:ext cx="11088400" cy="877062"/>
          </a:xfrm>
          <a:prstGeom prst="rect">
            <a:avLst/>
          </a:prstGeom>
        </p:spPr>
        <p:txBody>
          <a:bodyPr anchor="t" rtlCol="false" tIns="0" lIns="0" bIns="0" rIns="0">
            <a:spAutoFit/>
          </a:bodyPr>
          <a:lstStyle/>
          <a:p>
            <a:pPr algn="ctr">
              <a:lnSpc>
                <a:spcPts val="6384"/>
              </a:lnSpc>
            </a:pPr>
            <a:r>
              <a:rPr lang="en-US" sz="5700">
                <a:solidFill>
                  <a:srgbClr val="FF63D8"/>
                </a:solidFill>
                <a:latin typeface="Arcade Gamer"/>
                <a:ea typeface="Arcade Gamer"/>
                <a:cs typeface="Arcade Gamer"/>
                <a:sym typeface="Arcade Gamer"/>
              </a:rPr>
              <a:t>QUICK GUIDE</a:t>
            </a:r>
          </a:p>
        </p:txBody>
      </p:sp>
      <p:grpSp>
        <p:nvGrpSpPr>
          <p:cNvPr name="Group 12" id="12"/>
          <p:cNvGrpSpPr/>
          <p:nvPr/>
        </p:nvGrpSpPr>
        <p:grpSpPr>
          <a:xfrm rot="0">
            <a:off x="556758" y="1955918"/>
            <a:ext cx="17174485" cy="6901511"/>
            <a:chOff x="0" y="0"/>
            <a:chExt cx="4523321" cy="1817682"/>
          </a:xfrm>
        </p:grpSpPr>
        <p:sp>
          <p:nvSpPr>
            <p:cNvPr name="Freeform 13" id="13"/>
            <p:cNvSpPr/>
            <p:nvPr/>
          </p:nvSpPr>
          <p:spPr>
            <a:xfrm flipH="false" flipV="false" rot="0">
              <a:off x="0" y="0"/>
              <a:ext cx="4523321" cy="1817682"/>
            </a:xfrm>
            <a:custGeom>
              <a:avLst/>
              <a:gdLst/>
              <a:ahLst/>
              <a:cxnLst/>
              <a:rect r="r" b="b" t="t" l="l"/>
              <a:pathLst>
                <a:path h="1817682" w="4523321">
                  <a:moveTo>
                    <a:pt x="22088" y="0"/>
                  </a:moveTo>
                  <a:lnTo>
                    <a:pt x="4501233" y="0"/>
                  </a:lnTo>
                  <a:cubicBezTo>
                    <a:pt x="4507091" y="0"/>
                    <a:pt x="4512709" y="2327"/>
                    <a:pt x="4516852" y="6469"/>
                  </a:cubicBezTo>
                  <a:cubicBezTo>
                    <a:pt x="4520994" y="10612"/>
                    <a:pt x="4523321" y="16230"/>
                    <a:pt x="4523321" y="22088"/>
                  </a:cubicBezTo>
                  <a:lnTo>
                    <a:pt x="4523321" y="1795594"/>
                  </a:lnTo>
                  <a:cubicBezTo>
                    <a:pt x="4523321" y="1807793"/>
                    <a:pt x="4513432" y="1817682"/>
                    <a:pt x="4501233" y="1817682"/>
                  </a:cubicBezTo>
                  <a:lnTo>
                    <a:pt x="22088" y="1817682"/>
                  </a:lnTo>
                  <a:cubicBezTo>
                    <a:pt x="9889" y="1817682"/>
                    <a:pt x="0" y="1807793"/>
                    <a:pt x="0" y="1795594"/>
                  </a:cubicBezTo>
                  <a:lnTo>
                    <a:pt x="0" y="22088"/>
                  </a:lnTo>
                  <a:cubicBezTo>
                    <a:pt x="0" y="9889"/>
                    <a:pt x="9889" y="0"/>
                    <a:pt x="22088" y="0"/>
                  </a:cubicBezTo>
                  <a:close/>
                </a:path>
              </a:pathLst>
            </a:custGeom>
            <a:solidFill>
              <a:srgbClr val="000000"/>
            </a:solidFill>
            <a:ln w="47625" cap="rnd">
              <a:solidFill>
                <a:srgbClr val="21EF80"/>
              </a:solidFill>
              <a:prstDash val="solid"/>
              <a:round/>
            </a:ln>
          </p:spPr>
        </p:sp>
        <p:sp>
          <p:nvSpPr>
            <p:cNvPr name="TextBox 14" id="14"/>
            <p:cNvSpPr txBox="true"/>
            <p:nvPr/>
          </p:nvSpPr>
          <p:spPr>
            <a:xfrm>
              <a:off x="0" y="-190500"/>
              <a:ext cx="4523321" cy="2008182"/>
            </a:xfrm>
            <a:prstGeom prst="rect">
              <a:avLst/>
            </a:prstGeom>
          </p:spPr>
          <p:txBody>
            <a:bodyPr anchor="ctr" rtlCol="false" tIns="254000" lIns="254000" bIns="254000" rIns="254000"/>
            <a:lstStyle/>
            <a:p>
              <a:pPr algn="l">
                <a:lnSpc>
                  <a:spcPts val="4799"/>
                </a:lnSpc>
              </a:pPr>
              <a:r>
                <a:rPr lang="en-US" sz="2399">
                  <a:solidFill>
                    <a:srgbClr val="FFFFFF"/>
                  </a:solidFill>
                  <a:latin typeface="Disket Mono"/>
                  <a:ea typeface="Disket Mono"/>
                  <a:cs typeface="Disket Mono"/>
                  <a:sym typeface="Disket Mono"/>
                </a:rPr>
                <a:t>  Consider the learning objectives that students should achieve by the end of</a:t>
              </a:r>
            </a:p>
            <a:p>
              <a:pPr algn="l">
                <a:lnSpc>
                  <a:spcPts val="4799"/>
                </a:lnSpc>
              </a:pPr>
              <a:r>
                <a:rPr lang="en-US" sz="2399">
                  <a:solidFill>
                    <a:srgbClr val="FFFFFF"/>
                  </a:solidFill>
                  <a:latin typeface="Disket Mono"/>
                  <a:ea typeface="Disket Mono"/>
                  <a:cs typeface="Disket Mono"/>
                  <a:sym typeface="Disket Mono"/>
                </a:rPr>
                <a:t>  the course.</a:t>
              </a:r>
            </a:p>
            <a:p>
              <a:pPr algn="l">
                <a:lnSpc>
                  <a:spcPts val="4799"/>
                </a:lnSpc>
              </a:pPr>
              <a:r>
                <a:rPr lang="en-US" sz="2399">
                  <a:solidFill>
                    <a:srgbClr val="FFFFFF"/>
                  </a:solidFill>
                  <a:latin typeface="Disket Mono"/>
                  <a:ea typeface="Disket Mono"/>
                  <a:cs typeface="Disket Mono"/>
                  <a:sym typeface="Disket Mono"/>
                </a:rPr>
                <a:t>  Which learning content can you enhance with playful elements?</a:t>
              </a:r>
            </a:p>
            <a:p>
              <a:pPr algn="l">
                <a:lnSpc>
                  <a:spcPts val="4799"/>
                </a:lnSpc>
              </a:pPr>
              <a:r>
                <a:rPr lang="en-US" sz="2399">
                  <a:solidFill>
                    <a:srgbClr val="FFFFFF"/>
                  </a:solidFill>
                  <a:latin typeface="Disket Mono"/>
                  <a:ea typeface="Disket Mono"/>
                  <a:cs typeface="Disket Mono"/>
                  <a:sym typeface="Disket Mono"/>
                </a:rPr>
                <a:t>  Using a level design, students can gain or lose lives based on the number of</a:t>
              </a:r>
            </a:p>
            <a:p>
              <a:pPr algn="l">
                <a:lnSpc>
                  <a:spcPts val="4799"/>
                </a:lnSpc>
              </a:pPr>
              <a:r>
                <a:rPr lang="en-US" sz="2399">
                  <a:solidFill>
                    <a:srgbClr val="FFFFFF"/>
                  </a:solidFill>
                  <a:latin typeface="Disket Mono"/>
                  <a:ea typeface="Disket Mono"/>
                  <a:cs typeface="Disket Mono"/>
                  <a:sym typeface="Disket Mono"/>
                </a:rPr>
                <a:t>  attempts in self-checks.</a:t>
              </a:r>
            </a:p>
            <a:p>
              <a:pPr algn="l">
                <a:lnSpc>
                  <a:spcPts val="4799"/>
                </a:lnSpc>
              </a:pPr>
              <a:r>
                <a:rPr lang="en-US" sz="2399">
                  <a:solidFill>
                    <a:srgbClr val="FFFFFF"/>
                  </a:solidFill>
                  <a:latin typeface="Disket Mono"/>
                  <a:ea typeface="Disket Mono"/>
                  <a:cs typeface="Disket Mono"/>
                  <a:sym typeface="Disket Mono"/>
                </a:rPr>
                <a:t>  Display current progress.</a:t>
              </a:r>
            </a:p>
            <a:p>
              <a:pPr algn="l">
                <a:lnSpc>
                  <a:spcPts val="4799"/>
                </a:lnSpc>
              </a:pPr>
              <a:r>
                <a:rPr lang="en-US" sz="2399">
                  <a:solidFill>
                    <a:srgbClr val="FFFFFF"/>
                  </a:solidFill>
                  <a:latin typeface="Disket Mono"/>
                  <a:ea typeface="Disket Mono"/>
                  <a:cs typeface="Disket Mono"/>
                  <a:sym typeface="Disket Mono"/>
                </a:rPr>
                <a:t>  Create a world around the entire course content.</a:t>
              </a:r>
            </a:p>
            <a:p>
              <a:pPr algn="l">
                <a:lnSpc>
                  <a:spcPts val="4799"/>
                </a:lnSpc>
              </a:pPr>
              <a:r>
                <a:rPr lang="en-US" sz="2399">
                  <a:solidFill>
                    <a:srgbClr val="FFFFFF"/>
                  </a:solidFill>
                  <a:latin typeface="Disket Mono"/>
                  <a:ea typeface="Disket Mono"/>
                  <a:cs typeface="Disket Mono"/>
                  <a:sym typeface="Disket Mono"/>
                </a:rPr>
                <a:t>  introduce items like virtual coins that students can spend.</a:t>
              </a:r>
            </a:p>
            <a:p>
              <a:pPr algn="l">
                <a:lnSpc>
                  <a:spcPts val="4799"/>
                </a:lnSpc>
              </a:pPr>
              <a:r>
                <a:rPr lang="en-US" sz="2399">
                  <a:solidFill>
                    <a:srgbClr val="FFFFFF"/>
                  </a:solidFill>
                  <a:latin typeface="Disket Mono"/>
                  <a:ea typeface="Disket Mono"/>
                  <a:cs typeface="Disket Mono"/>
                  <a:sym typeface="Disket Mono"/>
                </a:rPr>
                <a:t>  New content is unlocked per level as part of a story.</a:t>
              </a:r>
            </a:p>
            <a:p>
              <a:pPr algn="l">
                <a:lnSpc>
                  <a:spcPts val="4799"/>
                </a:lnSpc>
              </a:pPr>
              <a:r>
                <a:rPr lang="en-US" sz="2399">
                  <a:solidFill>
                    <a:srgbClr val="FFFFFF"/>
                  </a:solidFill>
                  <a:latin typeface="Disket Mono"/>
                  <a:ea typeface="Disket Mono"/>
                  <a:cs typeface="Disket Mono"/>
                  <a:sym typeface="Disket Mono"/>
                </a:rPr>
                <a:t>  Engage students more deeply in the course through exciting discussions.</a:t>
              </a:r>
            </a:p>
            <a:p>
              <a:pPr algn="l">
                <a:lnSpc>
                  <a:spcPts val="4799"/>
                </a:lnSpc>
              </a:pPr>
            </a:p>
          </p:txBody>
        </p:sp>
      </p:grpSp>
      <p:sp>
        <p:nvSpPr>
          <p:cNvPr name="Freeform 15" id="15"/>
          <p:cNvSpPr/>
          <p:nvPr/>
        </p:nvSpPr>
        <p:spPr>
          <a:xfrm flipH="true" flipV="false" rot="0">
            <a:off x="730872" y="2240754"/>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721347" y="3421854"/>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true" flipV="false" rot="0">
            <a:off x="692772" y="4059033"/>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0">
            <a:off x="692772" y="5250009"/>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true" flipV="false" rot="0">
            <a:off x="721347" y="5849088"/>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true" flipV="false" rot="0">
            <a:off x="692772" y="6410067"/>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true" flipV="false" rot="0">
            <a:off x="692772" y="7047246"/>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true" flipV="false" rot="0">
            <a:off x="692772" y="7646325"/>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514350" y="485775"/>
            <a:ext cx="17259300" cy="9286429"/>
            <a:chOff x="0" y="0"/>
            <a:chExt cx="4545659" cy="2445808"/>
          </a:xfrm>
        </p:grpSpPr>
        <p:sp>
          <p:nvSpPr>
            <p:cNvPr name="Freeform 3" id="3"/>
            <p:cNvSpPr/>
            <p:nvPr/>
          </p:nvSpPr>
          <p:spPr>
            <a:xfrm flipH="false" flipV="false" rot="0">
              <a:off x="0" y="0"/>
              <a:ext cx="4545659" cy="2445808"/>
            </a:xfrm>
            <a:custGeom>
              <a:avLst/>
              <a:gdLst/>
              <a:ahLst/>
              <a:cxnLst/>
              <a:rect r="r" b="b" t="t" l="l"/>
              <a:pathLst>
                <a:path h="2445808" w="4545659">
                  <a:moveTo>
                    <a:pt x="21980" y="0"/>
                  </a:moveTo>
                  <a:lnTo>
                    <a:pt x="4523680" y="0"/>
                  </a:lnTo>
                  <a:cubicBezTo>
                    <a:pt x="4535819" y="0"/>
                    <a:pt x="4545659" y="9841"/>
                    <a:pt x="4545659" y="21980"/>
                  </a:cubicBezTo>
                  <a:lnTo>
                    <a:pt x="4545659" y="2423829"/>
                  </a:lnTo>
                  <a:cubicBezTo>
                    <a:pt x="4545659" y="2435968"/>
                    <a:pt x="4535819" y="2445808"/>
                    <a:pt x="4523680" y="2445808"/>
                  </a:cubicBezTo>
                  <a:lnTo>
                    <a:pt x="21980" y="2445808"/>
                  </a:lnTo>
                  <a:cubicBezTo>
                    <a:pt x="9841" y="2445808"/>
                    <a:pt x="0" y="2435968"/>
                    <a:pt x="0" y="2423829"/>
                  </a:cubicBezTo>
                  <a:lnTo>
                    <a:pt x="0" y="21980"/>
                  </a:lnTo>
                  <a:cubicBezTo>
                    <a:pt x="0" y="9841"/>
                    <a:pt x="9841" y="0"/>
                    <a:pt x="21980" y="0"/>
                  </a:cubicBezTo>
                  <a:close/>
                </a:path>
              </a:pathLst>
            </a:custGeom>
            <a:solidFill>
              <a:srgbClr val="000000"/>
            </a:solidFill>
            <a:ln w="47625" cap="rnd">
              <a:solidFill>
                <a:srgbClr val="21EF80"/>
              </a:solidFill>
              <a:prstDash val="solid"/>
              <a:round/>
            </a:ln>
          </p:spPr>
        </p:sp>
        <p:sp>
          <p:nvSpPr>
            <p:cNvPr name="TextBox 4" id="4"/>
            <p:cNvSpPr txBox="true"/>
            <p:nvPr/>
          </p:nvSpPr>
          <p:spPr>
            <a:xfrm>
              <a:off x="0" y="-28575"/>
              <a:ext cx="4545659" cy="2474383"/>
            </a:xfrm>
            <a:prstGeom prst="rect">
              <a:avLst/>
            </a:prstGeom>
          </p:spPr>
          <p:txBody>
            <a:bodyPr anchor="ctr" rtlCol="false" tIns="254000" lIns="254000" bIns="254000" rIns="254000"/>
            <a:lstStyle/>
            <a:p>
              <a:pPr algn="ctr">
                <a:lnSpc>
                  <a:spcPts val="2100"/>
                </a:lnSpc>
              </a:pPr>
            </a:p>
          </p:txBody>
        </p:sp>
      </p:grpSp>
      <p:grpSp>
        <p:nvGrpSpPr>
          <p:cNvPr name="Group 5" id="5"/>
          <p:cNvGrpSpPr/>
          <p:nvPr/>
        </p:nvGrpSpPr>
        <p:grpSpPr>
          <a:xfrm rot="0">
            <a:off x="9398644" y="2527175"/>
            <a:ext cx="3418756" cy="1794125"/>
            <a:chOff x="0" y="0"/>
            <a:chExt cx="1412916" cy="741483"/>
          </a:xfrm>
        </p:grpSpPr>
        <p:sp>
          <p:nvSpPr>
            <p:cNvPr name="Freeform 6" id="6"/>
            <p:cNvSpPr/>
            <p:nvPr/>
          </p:nvSpPr>
          <p:spPr>
            <a:xfrm flipH="false" flipV="false" rot="0">
              <a:off x="0" y="0"/>
              <a:ext cx="1412916" cy="741483"/>
            </a:xfrm>
            <a:custGeom>
              <a:avLst/>
              <a:gdLst/>
              <a:ahLst/>
              <a:cxnLst/>
              <a:rect r="r" b="b" t="t" l="l"/>
              <a:pathLst>
                <a:path h="741483" w="1412916">
                  <a:moveTo>
                    <a:pt x="45291" y="0"/>
                  </a:moveTo>
                  <a:lnTo>
                    <a:pt x="1367625" y="0"/>
                  </a:lnTo>
                  <a:cubicBezTo>
                    <a:pt x="1379637" y="0"/>
                    <a:pt x="1391157" y="4772"/>
                    <a:pt x="1399650" y="13265"/>
                  </a:cubicBezTo>
                  <a:cubicBezTo>
                    <a:pt x="1408144" y="21759"/>
                    <a:pt x="1412916" y="33279"/>
                    <a:pt x="1412916" y="45291"/>
                  </a:cubicBezTo>
                  <a:lnTo>
                    <a:pt x="1412916" y="696192"/>
                  </a:lnTo>
                  <a:cubicBezTo>
                    <a:pt x="1412916" y="721205"/>
                    <a:pt x="1392638" y="741483"/>
                    <a:pt x="1367625" y="741483"/>
                  </a:cubicBezTo>
                  <a:lnTo>
                    <a:pt x="45291" y="741483"/>
                  </a:lnTo>
                  <a:cubicBezTo>
                    <a:pt x="20277" y="741483"/>
                    <a:pt x="0" y="721205"/>
                    <a:pt x="0" y="696192"/>
                  </a:cubicBezTo>
                  <a:lnTo>
                    <a:pt x="0" y="45291"/>
                  </a:lnTo>
                  <a:cubicBezTo>
                    <a:pt x="0" y="20277"/>
                    <a:pt x="20277" y="0"/>
                    <a:pt x="45291" y="0"/>
                  </a:cubicBezTo>
                  <a:close/>
                </a:path>
              </a:pathLst>
            </a:custGeom>
            <a:solidFill>
              <a:srgbClr val="FF63D8"/>
            </a:solidFill>
          </p:spPr>
        </p:sp>
        <p:sp>
          <p:nvSpPr>
            <p:cNvPr name="TextBox 7" id="7"/>
            <p:cNvSpPr txBox="true"/>
            <p:nvPr/>
          </p:nvSpPr>
          <p:spPr>
            <a:xfrm>
              <a:off x="0" y="-57150"/>
              <a:ext cx="1412916"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Group Assignments</a:t>
              </a:r>
            </a:p>
          </p:txBody>
        </p:sp>
      </p:grpSp>
      <p:sp>
        <p:nvSpPr>
          <p:cNvPr name="Freeform 8" id="8"/>
          <p:cNvSpPr/>
          <p:nvPr/>
        </p:nvSpPr>
        <p:spPr>
          <a:xfrm flipH="true" flipV="false" rot="0">
            <a:off x="1028700" y="1100636"/>
            <a:ext cx="335928" cy="313329"/>
          </a:xfrm>
          <a:custGeom>
            <a:avLst/>
            <a:gdLst/>
            <a:ahLst/>
            <a:cxnLst/>
            <a:rect r="r" b="b" t="t" l="l"/>
            <a:pathLst>
              <a:path h="313329" w="335928">
                <a:moveTo>
                  <a:pt x="335928" y="0"/>
                </a:moveTo>
                <a:lnTo>
                  <a:pt x="0" y="0"/>
                </a:lnTo>
                <a:lnTo>
                  <a:pt x="0" y="313328"/>
                </a:lnTo>
                <a:lnTo>
                  <a:pt x="335928" y="313328"/>
                </a:lnTo>
                <a:lnTo>
                  <a:pt x="3359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5575485" y="3075663"/>
            <a:ext cx="3145044" cy="1794125"/>
            <a:chOff x="0" y="0"/>
            <a:chExt cx="1299795" cy="741483"/>
          </a:xfrm>
        </p:grpSpPr>
        <p:sp>
          <p:nvSpPr>
            <p:cNvPr name="Freeform 10" id="10"/>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21EF80"/>
            </a:solidFill>
          </p:spPr>
        </p:sp>
        <p:sp>
          <p:nvSpPr>
            <p:cNvPr name="TextBox 11" id="11"/>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sz="3499" b="true">
                  <a:solidFill>
                    <a:srgbClr val="000000"/>
                  </a:solidFill>
                  <a:latin typeface="Garet Bold"/>
                  <a:ea typeface="Garet Bold"/>
                  <a:cs typeface="Garet Bold"/>
                  <a:sym typeface="Garet Bold"/>
                </a:rPr>
                <a:t>Student</a:t>
              </a:r>
            </a:p>
            <a:p>
              <a:pPr algn="ctr">
                <a:lnSpc>
                  <a:spcPts val="4899"/>
                </a:lnSpc>
              </a:pPr>
              <a:r>
                <a:rPr lang="en-US" b="true" sz="3499">
                  <a:solidFill>
                    <a:srgbClr val="000000"/>
                  </a:solidFill>
                  <a:latin typeface="Garet Bold"/>
                  <a:ea typeface="Garet Bold"/>
                  <a:cs typeface="Garet Bold"/>
                  <a:sym typeface="Garet Bold"/>
                </a:rPr>
                <a:t>Quiz</a:t>
              </a:r>
            </a:p>
          </p:txBody>
        </p:sp>
      </p:grpSp>
      <p:sp>
        <p:nvSpPr>
          <p:cNvPr name="TextBox 12" id="12"/>
          <p:cNvSpPr txBox="true"/>
          <p:nvPr/>
        </p:nvSpPr>
        <p:spPr>
          <a:xfrm rot="0">
            <a:off x="1581442" y="981075"/>
            <a:ext cx="14278174" cy="723900"/>
          </a:xfrm>
          <a:prstGeom prst="rect">
            <a:avLst/>
          </a:prstGeom>
        </p:spPr>
        <p:txBody>
          <a:bodyPr anchor="t" rtlCol="false" tIns="0" lIns="0" bIns="0" rIns="0">
            <a:spAutoFit/>
          </a:bodyPr>
          <a:lstStyle/>
          <a:p>
            <a:pPr algn="l" marL="0" indent="0" lvl="0">
              <a:lnSpc>
                <a:spcPts val="5399"/>
              </a:lnSpc>
              <a:spcBef>
                <a:spcPct val="0"/>
              </a:spcBef>
            </a:pPr>
            <a:r>
              <a:rPr lang="en-US" sz="4499">
                <a:solidFill>
                  <a:srgbClr val="FF63D8"/>
                </a:solidFill>
                <a:latin typeface="Arcade Gamer"/>
                <a:ea typeface="Arcade Gamer"/>
                <a:cs typeface="Arcade Gamer"/>
                <a:sym typeface="Arcade Gamer"/>
              </a:rPr>
              <a:t>HELPFUL MOODLE ACTIVITIES</a:t>
            </a:r>
          </a:p>
        </p:txBody>
      </p:sp>
      <p:grpSp>
        <p:nvGrpSpPr>
          <p:cNvPr name="Group 13" id="13"/>
          <p:cNvGrpSpPr/>
          <p:nvPr/>
        </p:nvGrpSpPr>
        <p:grpSpPr>
          <a:xfrm rot="0">
            <a:off x="1581442" y="2527175"/>
            <a:ext cx="3145044" cy="1794125"/>
            <a:chOff x="0" y="0"/>
            <a:chExt cx="1299795" cy="741483"/>
          </a:xfrm>
        </p:grpSpPr>
        <p:sp>
          <p:nvSpPr>
            <p:cNvPr name="Freeform 14" id="14"/>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FF63D8"/>
            </a:solidFill>
          </p:spPr>
        </p:sp>
        <p:sp>
          <p:nvSpPr>
            <p:cNvPr name="TextBox 15" id="15"/>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Choice</a:t>
              </a:r>
            </a:p>
          </p:txBody>
        </p:sp>
      </p:grpSp>
      <p:grpSp>
        <p:nvGrpSpPr>
          <p:cNvPr name="Group 16" id="16"/>
          <p:cNvGrpSpPr/>
          <p:nvPr/>
        </p:nvGrpSpPr>
        <p:grpSpPr>
          <a:xfrm rot="0">
            <a:off x="10723915" y="5143500"/>
            <a:ext cx="3145044" cy="1794125"/>
            <a:chOff x="0" y="0"/>
            <a:chExt cx="1299795" cy="741483"/>
          </a:xfrm>
        </p:grpSpPr>
        <p:sp>
          <p:nvSpPr>
            <p:cNvPr name="Freeform 17" id="17"/>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FF63D8"/>
            </a:solidFill>
          </p:spPr>
        </p:sp>
        <p:sp>
          <p:nvSpPr>
            <p:cNvPr name="TextBox 18" id="18"/>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Workshop</a:t>
              </a:r>
            </a:p>
          </p:txBody>
        </p:sp>
      </p:grpSp>
      <p:grpSp>
        <p:nvGrpSpPr>
          <p:cNvPr name="Group 19" id="19"/>
          <p:cNvGrpSpPr/>
          <p:nvPr/>
        </p:nvGrpSpPr>
        <p:grpSpPr>
          <a:xfrm rot="0">
            <a:off x="3153964" y="7666065"/>
            <a:ext cx="3145044" cy="1794125"/>
            <a:chOff x="0" y="0"/>
            <a:chExt cx="1299795" cy="741483"/>
          </a:xfrm>
        </p:grpSpPr>
        <p:sp>
          <p:nvSpPr>
            <p:cNvPr name="Freeform 20" id="20"/>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FF63D8"/>
            </a:solidFill>
          </p:spPr>
        </p:sp>
        <p:sp>
          <p:nvSpPr>
            <p:cNvPr name="TextBox 21" id="21"/>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Forum</a:t>
              </a:r>
            </a:p>
          </p:txBody>
        </p:sp>
      </p:grpSp>
      <p:grpSp>
        <p:nvGrpSpPr>
          <p:cNvPr name="Group 22" id="22"/>
          <p:cNvGrpSpPr/>
          <p:nvPr/>
        </p:nvGrpSpPr>
        <p:grpSpPr>
          <a:xfrm rot="0">
            <a:off x="6378721" y="5529039"/>
            <a:ext cx="3145044" cy="1794125"/>
            <a:chOff x="0" y="0"/>
            <a:chExt cx="1299795" cy="741483"/>
          </a:xfrm>
        </p:grpSpPr>
        <p:sp>
          <p:nvSpPr>
            <p:cNvPr name="Freeform 23" id="23"/>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FF63D8"/>
            </a:solidFill>
          </p:spPr>
        </p:sp>
        <p:sp>
          <p:nvSpPr>
            <p:cNvPr name="TextBox 24" id="24"/>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Glossary</a:t>
              </a:r>
            </a:p>
          </p:txBody>
        </p:sp>
      </p:grpSp>
      <p:grpSp>
        <p:nvGrpSpPr>
          <p:cNvPr name="Group 25" id="25"/>
          <p:cNvGrpSpPr/>
          <p:nvPr/>
        </p:nvGrpSpPr>
        <p:grpSpPr>
          <a:xfrm rot="0">
            <a:off x="13495515" y="2933281"/>
            <a:ext cx="3145044" cy="1794125"/>
            <a:chOff x="0" y="0"/>
            <a:chExt cx="1299795" cy="741483"/>
          </a:xfrm>
        </p:grpSpPr>
        <p:sp>
          <p:nvSpPr>
            <p:cNvPr name="Freeform 26" id="26"/>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21EF80"/>
            </a:solidFill>
          </p:spPr>
        </p:sp>
        <p:sp>
          <p:nvSpPr>
            <p:cNvPr name="TextBox 27" id="27"/>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H5P</a:t>
              </a:r>
            </a:p>
          </p:txBody>
        </p:sp>
      </p:grpSp>
      <p:grpSp>
        <p:nvGrpSpPr>
          <p:cNvPr name="Group 28" id="28"/>
          <p:cNvGrpSpPr/>
          <p:nvPr/>
        </p:nvGrpSpPr>
        <p:grpSpPr>
          <a:xfrm rot="0">
            <a:off x="13087837" y="7356725"/>
            <a:ext cx="3145044" cy="1794125"/>
            <a:chOff x="0" y="0"/>
            <a:chExt cx="1299795" cy="741483"/>
          </a:xfrm>
        </p:grpSpPr>
        <p:sp>
          <p:nvSpPr>
            <p:cNvPr name="Freeform 29" id="29"/>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21EF80"/>
            </a:solidFill>
          </p:spPr>
        </p:sp>
        <p:sp>
          <p:nvSpPr>
            <p:cNvPr name="TextBox 30" id="30"/>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Checklist</a:t>
              </a:r>
            </a:p>
          </p:txBody>
        </p:sp>
      </p:grpSp>
      <p:grpSp>
        <p:nvGrpSpPr>
          <p:cNvPr name="Group 31" id="31"/>
          <p:cNvGrpSpPr/>
          <p:nvPr/>
        </p:nvGrpSpPr>
        <p:grpSpPr>
          <a:xfrm rot="0">
            <a:off x="8456673" y="7666065"/>
            <a:ext cx="3145044" cy="1794125"/>
            <a:chOff x="0" y="0"/>
            <a:chExt cx="1299795" cy="741483"/>
          </a:xfrm>
        </p:grpSpPr>
        <p:sp>
          <p:nvSpPr>
            <p:cNvPr name="Freeform 32" id="32"/>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21EF80"/>
            </a:solidFill>
          </p:spPr>
        </p:sp>
        <p:sp>
          <p:nvSpPr>
            <p:cNvPr name="TextBox 33" id="33"/>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E-Voting</a:t>
              </a:r>
            </a:p>
          </p:txBody>
        </p:sp>
      </p:grpSp>
      <p:grpSp>
        <p:nvGrpSpPr>
          <p:cNvPr name="Group 34" id="34"/>
          <p:cNvGrpSpPr/>
          <p:nvPr/>
        </p:nvGrpSpPr>
        <p:grpSpPr>
          <a:xfrm rot="0">
            <a:off x="2031050" y="5143500"/>
            <a:ext cx="3145044" cy="1794125"/>
            <a:chOff x="0" y="0"/>
            <a:chExt cx="1299795" cy="741483"/>
          </a:xfrm>
        </p:grpSpPr>
        <p:sp>
          <p:nvSpPr>
            <p:cNvPr name="Freeform 35" id="35"/>
            <p:cNvSpPr/>
            <p:nvPr/>
          </p:nvSpPr>
          <p:spPr>
            <a:xfrm flipH="false" flipV="false" rot="0">
              <a:off x="0" y="0"/>
              <a:ext cx="1299795" cy="741483"/>
            </a:xfrm>
            <a:custGeom>
              <a:avLst/>
              <a:gdLst/>
              <a:ahLst/>
              <a:cxnLst/>
              <a:rect r="r" b="b" t="t" l="l"/>
              <a:pathLst>
                <a:path h="741483" w="1299795">
                  <a:moveTo>
                    <a:pt x="49233" y="0"/>
                  </a:moveTo>
                  <a:lnTo>
                    <a:pt x="1250563" y="0"/>
                  </a:lnTo>
                  <a:cubicBezTo>
                    <a:pt x="1263620" y="0"/>
                    <a:pt x="1276142" y="5187"/>
                    <a:pt x="1285375" y="14420"/>
                  </a:cubicBezTo>
                  <a:cubicBezTo>
                    <a:pt x="1294608" y="23653"/>
                    <a:pt x="1299795" y="36175"/>
                    <a:pt x="1299795" y="49233"/>
                  </a:cubicBezTo>
                  <a:lnTo>
                    <a:pt x="1299795" y="692250"/>
                  </a:lnTo>
                  <a:cubicBezTo>
                    <a:pt x="1299795" y="719440"/>
                    <a:pt x="1277753" y="741483"/>
                    <a:pt x="1250563" y="741483"/>
                  </a:cubicBezTo>
                  <a:lnTo>
                    <a:pt x="49233" y="741483"/>
                  </a:lnTo>
                  <a:cubicBezTo>
                    <a:pt x="22042" y="741483"/>
                    <a:pt x="0" y="719440"/>
                    <a:pt x="0" y="692250"/>
                  </a:cubicBezTo>
                  <a:lnTo>
                    <a:pt x="0" y="49233"/>
                  </a:lnTo>
                  <a:cubicBezTo>
                    <a:pt x="0" y="22042"/>
                    <a:pt x="22042" y="0"/>
                    <a:pt x="49233" y="0"/>
                  </a:cubicBezTo>
                  <a:close/>
                </a:path>
              </a:pathLst>
            </a:custGeom>
            <a:solidFill>
              <a:srgbClr val="21EF80"/>
            </a:solidFill>
          </p:spPr>
        </p:sp>
        <p:sp>
          <p:nvSpPr>
            <p:cNvPr name="TextBox 36" id="36"/>
            <p:cNvSpPr txBox="true"/>
            <p:nvPr/>
          </p:nvSpPr>
          <p:spPr>
            <a:xfrm>
              <a:off x="0" y="-57150"/>
              <a:ext cx="1299795" cy="798633"/>
            </a:xfrm>
            <a:prstGeom prst="rect">
              <a:avLst/>
            </a:prstGeom>
          </p:spPr>
          <p:txBody>
            <a:bodyPr anchor="ctr" rtlCol="false" tIns="254000" lIns="254000" bIns="254000" rIns="254000"/>
            <a:lstStyle/>
            <a:p>
              <a:pPr algn="ctr">
                <a:lnSpc>
                  <a:spcPts val="4899"/>
                </a:lnSpc>
              </a:pPr>
              <a:r>
                <a:rPr lang="en-US" b="true" sz="3499">
                  <a:solidFill>
                    <a:srgbClr val="000000"/>
                  </a:solidFill>
                  <a:latin typeface="Garet Bold"/>
                  <a:ea typeface="Garet Bold"/>
                  <a:cs typeface="Garet Bold"/>
                  <a:sym typeface="Garet Bold"/>
                </a:rPr>
                <a:t>Wiki</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85970" y="2934751"/>
            <a:ext cx="18473970" cy="10391608"/>
          </a:xfrm>
          <a:custGeom>
            <a:avLst/>
            <a:gdLst/>
            <a:ahLst/>
            <a:cxnLst/>
            <a:rect r="r" b="b" t="t" l="l"/>
            <a:pathLst>
              <a:path h="10391608" w="18473970">
                <a:moveTo>
                  <a:pt x="0" y="0"/>
                </a:moveTo>
                <a:lnTo>
                  <a:pt x="18473970" y="0"/>
                </a:lnTo>
                <a:lnTo>
                  <a:pt x="18473970" y="10391608"/>
                </a:lnTo>
                <a:lnTo>
                  <a:pt x="0" y="10391608"/>
                </a:lnTo>
                <a:lnTo>
                  <a:pt x="0"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827317"/>
            <a:ext cx="16230600" cy="2672067"/>
            <a:chOff x="0" y="0"/>
            <a:chExt cx="4274726" cy="703754"/>
          </a:xfrm>
        </p:grpSpPr>
        <p:sp>
          <p:nvSpPr>
            <p:cNvPr name="Freeform 4" id="4"/>
            <p:cNvSpPr/>
            <p:nvPr/>
          </p:nvSpPr>
          <p:spPr>
            <a:xfrm flipH="false" flipV="false" rot="0">
              <a:off x="0" y="0"/>
              <a:ext cx="4274726" cy="703754"/>
            </a:xfrm>
            <a:custGeom>
              <a:avLst/>
              <a:gdLst/>
              <a:ahLst/>
              <a:cxnLst/>
              <a:rect r="r" b="b" t="t" l="l"/>
              <a:pathLst>
                <a:path h="703754" w="4274726">
                  <a:moveTo>
                    <a:pt x="23373" y="0"/>
                  </a:moveTo>
                  <a:lnTo>
                    <a:pt x="4251353" y="0"/>
                  </a:lnTo>
                  <a:cubicBezTo>
                    <a:pt x="4264261" y="0"/>
                    <a:pt x="4274726" y="10464"/>
                    <a:pt x="4274726" y="23373"/>
                  </a:cubicBezTo>
                  <a:lnTo>
                    <a:pt x="4274726" y="680382"/>
                  </a:lnTo>
                  <a:cubicBezTo>
                    <a:pt x="4274726" y="693290"/>
                    <a:pt x="4264261" y="703754"/>
                    <a:pt x="4251353" y="703754"/>
                  </a:cubicBezTo>
                  <a:lnTo>
                    <a:pt x="23373" y="703754"/>
                  </a:lnTo>
                  <a:cubicBezTo>
                    <a:pt x="10464" y="703754"/>
                    <a:pt x="0" y="693290"/>
                    <a:pt x="0" y="680382"/>
                  </a:cubicBezTo>
                  <a:lnTo>
                    <a:pt x="0" y="23373"/>
                  </a:lnTo>
                  <a:cubicBezTo>
                    <a:pt x="0" y="10464"/>
                    <a:pt x="10464" y="0"/>
                    <a:pt x="23373" y="0"/>
                  </a:cubicBezTo>
                  <a:close/>
                </a:path>
              </a:pathLst>
            </a:custGeom>
            <a:solidFill>
              <a:srgbClr val="000000"/>
            </a:solidFill>
            <a:ln w="47625" cap="rnd">
              <a:solidFill>
                <a:srgbClr val="21EF80"/>
              </a:solidFill>
              <a:prstDash val="solid"/>
              <a:round/>
            </a:ln>
          </p:spPr>
        </p:sp>
        <p:sp>
          <p:nvSpPr>
            <p:cNvPr name="TextBox 5" id="5"/>
            <p:cNvSpPr txBox="true"/>
            <p:nvPr/>
          </p:nvSpPr>
          <p:spPr>
            <a:xfrm>
              <a:off x="0" y="-28575"/>
              <a:ext cx="4274726" cy="732329"/>
            </a:xfrm>
            <a:prstGeom prst="rect">
              <a:avLst/>
            </a:prstGeom>
          </p:spPr>
          <p:txBody>
            <a:bodyPr anchor="ctr" rtlCol="false" tIns="254000" lIns="254000" bIns="254000" rIns="254000"/>
            <a:lstStyle/>
            <a:p>
              <a:pPr algn="ctr">
                <a:lnSpc>
                  <a:spcPts val="2100"/>
                </a:lnSpc>
              </a:pPr>
            </a:p>
          </p:txBody>
        </p:sp>
      </p:grpSp>
      <p:pic>
        <p:nvPicPr>
          <p:cNvPr name="Picture 6" id="6"/>
          <p:cNvPicPr>
            <a:picLocks noChangeAspect="true"/>
          </p:cNvPicPr>
          <p:nvPr/>
        </p:nvPicPr>
        <p:blipFill>
          <a:blip r:embed="rId4"/>
          <a:srcRect l="0" t="0" r="0" b="0"/>
          <a:stretch>
            <a:fillRect/>
          </a:stretch>
        </p:blipFill>
        <p:spPr>
          <a:xfrm flipH="false" flipV="false" rot="0">
            <a:off x="2446664" y="5629604"/>
            <a:ext cx="821672" cy="877409"/>
          </a:xfrm>
          <a:prstGeom prst="rect">
            <a:avLst/>
          </a:prstGeom>
        </p:spPr>
      </p:pic>
      <p:sp>
        <p:nvSpPr>
          <p:cNvPr name="Freeform 7" id="7"/>
          <p:cNvSpPr/>
          <p:nvPr/>
        </p:nvSpPr>
        <p:spPr>
          <a:xfrm flipH="false" flipV="false" rot="0">
            <a:off x="1028700" y="6912088"/>
            <a:ext cx="3657600" cy="551965"/>
          </a:xfrm>
          <a:custGeom>
            <a:avLst/>
            <a:gdLst/>
            <a:ahLst/>
            <a:cxnLst/>
            <a:rect r="r" b="b" t="t" l="l"/>
            <a:pathLst>
              <a:path h="551965" w="3657600">
                <a:moveTo>
                  <a:pt x="0" y="0"/>
                </a:moveTo>
                <a:lnTo>
                  <a:pt x="3657600" y="0"/>
                </a:lnTo>
                <a:lnTo>
                  <a:pt x="3657600" y="551965"/>
                </a:lnTo>
                <a:lnTo>
                  <a:pt x="0" y="551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5219700" y="6912088"/>
            <a:ext cx="3657600" cy="551965"/>
          </a:xfrm>
          <a:custGeom>
            <a:avLst/>
            <a:gdLst/>
            <a:ahLst/>
            <a:cxnLst/>
            <a:rect r="r" b="b" t="t" l="l"/>
            <a:pathLst>
              <a:path h="551965" w="3657600">
                <a:moveTo>
                  <a:pt x="0" y="0"/>
                </a:moveTo>
                <a:lnTo>
                  <a:pt x="3657600" y="0"/>
                </a:lnTo>
                <a:lnTo>
                  <a:pt x="3657600" y="551965"/>
                </a:lnTo>
                <a:lnTo>
                  <a:pt x="0" y="551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410700" y="6912088"/>
            <a:ext cx="3657600" cy="551965"/>
          </a:xfrm>
          <a:custGeom>
            <a:avLst/>
            <a:gdLst/>
            <a:ahLst/>
            <a:cxnLst/>
            <a:rect r="r" b="b" t="t" l="l"/>
            <a:pathLst>
              <a:path h="551965" w="3657600">
                <a:moveTo>
                  <a:pt x="0" y="0"/>
                </a:moveTo>
                <a:lnTo>
                  <a:pt x="3657600" y="0"/>
                </a:lnTo>
                <a:lnTo>
                  <a:pt x="3657600" y="551965"/>
                </a:lnTo>
                <a:lnTo>
                  <a:pt x="0" y="551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3601700" y="6912088"/>
            <a:ext cx="3657600" cy="551965"/>
          </a:xfrm>
          <a:custGeom>
            <a:avLst/>
            <a:gdLst/>
            <a:ahLst/>
            <a:cxnLst/>
            <a:rect r="r" b="b" t="t" l="l"/>
            <a:pathLst>
              <a:path h="551965" w="3657600">
                <a:moveTo>
                  <a:pt x="0" y="0"/>
                </a:moveTo>
                <a:lnTo>
                  <a:pt x="3657600" y="0"/>
                </a:lnTo>
                <a:lnTo>
                  <a:pt x="3657600" y="551965"/>
                </a:lnTo>
                <a:lnTo>
                  <a:pt x="0" y="551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0">
            <a:off x="8769972" y="3006686"/>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0" y="9465127"/>
            <a:ext cx="21945600" cy="1103930"/>
            <a:chOff x="0" y="0"/>
            <a:chExt cx="29260800" cy="1471907"/>
          </a:xfrm>
        </p:grpSpPr>
        <p:sp>
          <p:nvSpPr>
            <p:cNvPr name="Freeform 13" id="13"/>
            <p:cNvSpPr/>
            <p:nvPr/>
          </p:nvSpPr>
          <p:spPr>
            <a:xfrm flipH="false" flipV="false" rot="0">
              <a:off x="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975360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950720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pic>
        <p:nvPicPr>
          <p:cNvPr name="Picture 16" id="16"/>
          <p:cNvPicPr>
            <a:picLocks noChangeAspect="true"/>
          </p:cNvPicPr>
          <p:nvPr/>
        </p:nvPicPr>
        <p:blipFill>
          <a:blip r:embed="rId11"/>
          <a:srcRect l="0" t="0" r="0" b="0"/>
          <a:stretch>
            <a:fillRect/>
          </a:stretch>
        </p:blipFill>
        <p:spPr>
          <a:xfrm flipH="false" flipV="false" rot="0">
            <a:off x="16848318" y="719461"/>
            <a:ext cx="744368" cy="331244"/>
          </a:xfrm>
          <a:prstGeom prst="rect">
            <a:avLst/>
          </a:prstGeom>
        </p:spPr>
      </p:pic>
      <p:pic>
        <p:nvPicPr>
          <p:cNvPr name="Picture 17" id="17"/>
          <p:cNvPicPr>
            <a:picLocks noChangeAspect="true"/>
          </p:cNvPicPr>
          <p:nvPr/>
        </p:nvPicPr>
        <p:blipFill>
          <a:blip r:embed="rId12"/>
          <a:srcRect l="0" t="0" r="0" b="0"/>
          <a:stretch>
            <a:fillRect/>
          </a:stretch>
        </p:blipFill>
        <p:spPr>
          <a:xfrm flipH="false" flipV="false" rot="0">
            <a:off x="6597310" y="5629604"/>
            <a:ext cx="772120" cy="877409"/>
          </a:xfrm>
          <a:prstGeom prst="rect">
            <a:avLst/>
          </a:prstGeom>
        </p:spPr>
      </p:pic>
      <p:pic>
        <p:nvPicPr>
          <p:cNvPr name="Picture 18" id="18"/>
          <p:cNvPicPr>
            <a:picLocks noChangeAspect="true"/>
          </p:cNvPicPr>
          <p:nvPr/>
        </p:nvPicPr>
        <p:blipFill>
          <a:blip r:embed="rId13"/>
          <a:srcRect l="0" t="0" r="0" b="0"/>
          <a:stretch>
            <a:fillRect/>
          </a:stretch>
        </p:blipFill>
        <p:spPr>
          <a:xfrm flipH="false" flipV="false" rot="0">
            <a:off x="10698405" y="5760223"/>
            <a:ext cx="1018464" cy="616171"/>
          </a:xfrm>
          <a:prstGeom prst="rect">
            <a:avLst/>
          </a:prstGeom>
        </p:spPr>
      </p:pic>
      <p:pic>
        <p:nvPicPr>
          <p:cNvPr name="Picture 19" id="19"/>
          <p:cNvPicPr>
            <a:picLocks noChangeAspect="true"/>
          </p:cNvPicPr>
          <p:nvPr/>
        </p:nvPicPr>
        <p:blipFill>
          <a:blip r:embed="rId14"/>
          <a:srcRect l="0" t="0" r="0" b="0"/>
          <a:stretch>
            <a:fillRect/>
          </a:stretch>
        </p:blipFill>
        <p:spPr>
          <a:xfrm flipH="false" flipV="false" rot="0">
            <a:off x="15045843" y="5638524"/>
            <a:ext cx="769314" cy="859569"/>
          </a:xfrm>
          <a:prstGeom prst="rect">
            <a:avLst/>
          </a:prstGeom>
        </p:spPr>
      </p:pic>
      <p:sp>
        <p:nvSpPr>
          <p:cNvPr name="Freeform 20" id="20"/>
          <p:cNvSpPr/>
          <p:nvPr/>
        </p:nvSpPr>
        <p:spPr>
          <a:xfrm flipH="false" flipV="false" rot="0">
            <a:off x="14333567" y="719461"/>
            <a:ext cx="2193866" cy="362985"/>
          </a:xfrm>
          <a:custGeom>
            <a:avLst/>
            <a:gdLst/>
            <a:ahLst/>
            <a:cxnLst/>
            <a:rect r="r" b="b" t="t" l="l"/>
            <a:pathLst>
              <a:path h="362985" w="2193866">
                <a:moveTo>
                  <a:pt x="0" y="0"/>
                </a:moveTo>
                <a:lnTo>
                  <a:pt x="2193866" y="0"/>
                </a:lnTo>
                <a:lnTo>
                  <a:pt x="2193866" y="362985"/>
                </a:lnTo>
                <a:lnTo>
                  <a:pt x="0" y="36298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577270" y="668737"/>
            <a:ext cx="1082363" cy="464432"/>
          </a:xfrm>
          <a:custGeom>
            <a:avLst/>
            <a:gdLst/>
            <a:ahLst/>
            <a:cxnLst/>
            <a:rect r="r" b="b" t="t" l="l"/>
            <a:pathLst>
              <a:path h="464432" w="1082363">
                <a:moveTo>
                  <a:pt x="0" y="0"/>
                </a:moveTo>
                <a:lnTo>
                  <a:pt x="1082364" y="0"/>
                </a:lnTo>
                <a:lnTo>
                  <a:pt x="1082364" y="464432"/>
                </a:lnTo>
                <a:lnTo>
                  <a:pt x="0" y="46443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2" id="22"/>
          <p:cNvGrpSpPr/>
          <p:nvPr/>
        </p:nvGrpSpPr>
        <p:grpSpPr>
          <a:xfrm rot="0">
            <a:off x="2251760" y="572874"/>
            <a:ext cx="1211480" cy="624416"/>
            <a:chOff x="0" y="0"/>
            <a:chExt cx="1615307" cy="832555"/>
          </a:xfrm>
        </p:grpSpPr>
        <p:sp>
          <p:nvSpPr>
            <p:cNvPr name="TextBox 23" id="23"/>
            <p:cNvSpPr txBox="true"/>
            <p:nvPr/>
          </p:nvSpPr>
          <p:spPr>
            <a:xfrm rot="0">
              <a:off x="832555" y="18217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01</a:t>
              </a:r>
            </a:p>
          </p:txBody>
        </p:sp>
        <p:sp>
          <p:nvSpPr>
            <p:cNvPr name="Freeform 24" id="24"/>
            <p:cNvSpPr/>
            <p:nvPr/>
          </p:nvSpPr>
          <p:spPr>
            <a:xfrm flipH="false" flipV="false" rot="2775787">
              <a:off x="121853" y="121853"/>
              <a:ext cx="588848" cy="588848"/>
            </a:xfrm>
            <a:custGeom>
              <a:avLst/>
              <a:gdLst/>
              <a:ahLst/>
              <a:cxnLst/>
              <a:rect r="r" b="b" t="t" l="l"/>
              <a:pathLst>
                <a:path h="588848" w="588848">
                  <a:moveTo>
                    <a:pt x="0" y="0"/>
                  </a:moveTo>
                  <a:lnTo>
                    <a:pt x="588848" y="0"/>
                  </a:lnTo>
                  <a:lnTo>
                    <a:pt x="588848" y="588848"/>
                  </a:lnTo>
                  <a:lnTo>
                    <a:pt x="0" y="58884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grpSp>
        <p:nvGrpSpPr>
          <p:cNvPr name="Group 25" id="25"/>
          <p:cNvGrpSpPr/>
          <p:nvPr/>
        </p:nvGrpSpPr>
        <p:grpSpPr>
          <a:xfrm rot="0">
            <a:off x="5209095" y="713838"/>
            <a:ext cx="862336" cy="327152"/>
            <a:chOff x="0" y="0"/>
            <a:chExt cx="1149782" cy="436203"/>
          </a:xfrm>
        </p:grpSpPr>
        <p:sp>
          <p:nvSpPr>
            <p:cNvPr name="TextBox 26" id="26"/>
            <p:cNvSpPr txBox="true"/>
            <p:nvPr/>
          </p:nvSpPr>
          <p:spPr>
            <a:xfrm rot="0">
              <a:off x="367030"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12</a:t>
              </a:r>
            </a:p>
          </p:txBody>
        </p:sp>
        <p:sp>
          <p:nvSpPr>
            <p:cNvPr name="Freeform 27" id="27"/>
            <p:cNvSpPr/>
            <p:nvPr/>
          </p:nvSpPr>
          <p:spPr>
            <a:xfrm flipH="false" flipV="false" rot="0">
              <a:off x="0" y="20313"/>
              <a:ext cx="367030" cy="332329"/>
            </a:xfrm>
            <a:custGeom>
              <a:avLst/>
              <a:gdLst/>
              <a:ahLst/>
              <a:cxnLst/>
              <a:rect r="r" b="b" t="t" l="l"/>
              <a:pathLst>
                <a:path h="332329" w="367030">
                  <a:moveTo>
                    <a:pt x="0" y="0"/>
                  </a:moveTo>
                  <a:lnTo>
                    <a:pt x="367030" y="0"/>
                  </a:lnTo>
                  <a:lnTo>
                    <a:pt x="367030" y="332329"/>
                  </a:lnTo>
                  <a:lnTo>
                    <a:pt x="0" y="33232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grpSp>
        <p:nvGrpSpPr>
          <p:cNvPr name="Group 28" id="28"/>
          <p:cNvGrpSpPr/>
          <p:nvPr/>
        </p:nvGrpSpPr>
        <p:grpSpPr>
          <a:xfrm rot="0">
            <a:off x="3881134" y="688074"/>
            <a:ext cx="908861" cy="327152"/>
            <a:chOff x="0" y="0"/>
            <a:chExt cx="1211815" cy="436203"/>
          </a:xfrm>
        </p:grpSpPr>
        <p:sp>
          <p:nvSpPr>
            <p:cNvPr name="TextBox 29" id="29"/>
            <p:cNvSpPr txBox="true"/>
            <p:nvPr/>
          </p:nvSpPr>
          <p:spPr>
            <a:xfrm rot="0">
              <a:off x="429063"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07</a:t>
              </a:r>
            </a:p>
          </p:txBody>
        </p:sp>
        <p:sp>
          <p:nvSpPr>
            <p:cNvPr name="Freeform 30" id="30"/>
            <p:cNvSpPr/>
            <p:nvPr/>
          </p:nvSpPr>
          <p:spPr>
            <a:xfrm flipH="false" flipV="false" rot="0">
              <a:off x="0" y="58413"/>
              <a:ext cx="429063" cy="332329"/>
            </a:xfrm>
            <a:custGeom>
              <a:avLst/>
              <a:gdLst/>
              <a:ahLst/>
              <a:cxnLst/>
              <a:rect r="r" b="b" t="t" l="l"/>
              <a:pathLst>
                <a:path h="332329" w="429063">
                  <a:moveTo>
                    <a:pt x="0" y="0"/>
                  </a:moveTo>
                  <a:lnTo>
                    <a:pt x="429063" y="0"/>
                  </a:lnTo>
                  <a:lnTo>
                    <a:pt x="429063" y="332329"/>
                  </a:lnTo>
                  <a:lnTo>
                    <a:pt x="0" y="33232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grpSp>
      <p:sp>
        <p:nvSpPr>
          <p:cNvPr name="TextBox 31" id="31"/>
          <p:cNvSpPr txBox="true"/>
          <p:nvPr/>
        </p:nvSpPr>
        <p:spPr>
          <a:xfrm rot="0">
            <a:off x="9348643" y="2934751"/>
            <a:ext cx="7178791" cy="495300"/>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FFFFFF"/>
                </a:solidFill>
                <a:latin typeface="Arcade Gamer"/>
                <a:ea typeface="Arcade Gamer"/>
                <a:cs typeface="Arcade Gamer"/>
                <a:sym typeface="Arcade Gamer"/>
              </a:rPr>
              <a:t>GAMIFICATION WITH MOODLE</a:t>
            </a:r>
          </a:p>
        </p:txBody>
      </p:sp>
      <p:sp>
        <p:nvSpPr>
          <p:cNvPr name="TextBox 32" id="32"/>
          <p:cNvSpPr txBox="true"/>
          <p:nvPr/>
        </p:nvSpPr>
        <p:spPr>
          <a:xfrm rot="0">
            <a:off x="1028700" y="7670336"/>
            <a:ext cx="3657600" cy="415290"/>
          </a:xfrm>
          <a:prstGeom prst="rect">
            <a:avLst/>
          </a:prstGeom>
        </p:spPr>
        <p:txBody>
          <a:bodyPr anchor="t" rtlCol="false" tIns="0" lIns="0" bIns="0" rIns="0">
            <a:spAutoFit/>
          </a:bodyPr>
          <a:lstStyle/>
          <a:p>
            <a:pPr algn="ctr">
              <a:lnSpc>
                <a:spcPts val="3360"/>
              </a:lnSpc>
            </a:pPr>
            <a:r>
              <a:rPr lang="en-US" sz="2400">
                <a:solidFill>
                  <a:srgbClr val="FFFFFF"/>
                </a:solidFill>
                <a:latin typeface="Disket Mono"/>
                <a:ea typeface="Disket Mono"/>
                <a:cs typeface="Disket Mono"/>
                <a:sym typeface="Disket Mono"/>
              </a:rPr>
              <a:t>didactic aspects</a:t>
            </a:r>
          </a:p>
        </p:txBody>
      </p:sp>
      <p:sp>
        <p:nvSpPr>
          <p:cNvPr name="TextBox 33" id="33"/>
          <p:cNvSpPr txBox="true"/>
          <p:nvPr/>
        </p:nvSpPr>
        <p:spPr>
          <a:xfrm rot="0">
            <a:off x="5219700" y="7670336"/>
            <a:ext cx="3657600" cy="415290"/>
          </a:xfrm>
          <a:prstGeom prst="rect">
            <a:avLst/>
          </a:prstGeom>
        </p:spPr>
        <p:txBody>
          <a:bodyPr anchor="t" rtlCol="false" tIns="0" lIns="0" bIns="0" rIns="0">
            <a:spAutoFit/>
          </a:bodyPr>
          <a:lstStyle/>
          <a:p>
            <a:pPr algn="ctr">
              <a:lnSpc>
                <a:spcPts val="3360"/>
              </a:lnSpc>
            </a:pPr>
            <a:r>
              <a:rPr lang="en-US" sz="2400">
                <a:solidFill>
                  <a:srgbClr val="FFFFFF"/>
                </a:solidFill>
                <a:latin typeface="Disket Mono"/>
                <a:ea typeface="Disket Mono"/>
                <a:cs typeface="Disket Mono"/>
                <a:sym typeface="Disket Mono"/>
              </a:rPr>
              <a:t>EXAMPLES</a:t>
            </a:r>
          </a:p>
        </p:txBody>
      </p:sp>
      <p:sp>
        <p:nvSpPr>
          <p:cNvPr name="TextBox 34" id="34"/>
          <p:cNvSpPr txBox="true"/>
          <p:nvPr/>
        </p:nvSpPr>
        <p:spPr>
          <a:xfrm rot="0">
            <a:off x="9410700" y="7670336"/>
            <a:ext cx="3657600" cy="415290"/>
          </a:xfrm>
          <a:prstGeom prst="rect">
            <a:avLst/>
          </a:prstGeom>
        </p:spPr>
        <p:txBody>
          <a:bodyPr anchor="t" rtlCol="false" tIns="0" lIns="0" bIns="0" rIns="0">
            <a:spAutoFit/>
          </a:bodyPr>
          <a:lstStyle/>
          <a:p>
            <a:pPr algn="ctr">
              <a:lnSpc>
                <a:spcPts val="3360"/>
              </a:lnSpc>
            </a:pPr>
            <a:r>
              <a:rPr lang="en-US" sz="2400">
                <a:solidFill>
                  <a:srgbClr val="FFFFFF"/>
                </a:solidFill>
                <a:latin typeface="Disket Mono"/>
                <a:ea typeface="Disket Mono"/>
                <a:cs typeface="Disket Mono"/>
                <a:sym typeface="Disket Mono"/>
              </a:rPr>
              <a:t>activities</a:t>
            </a:r>
          </a:p>
        </p:txBody>
      </p:sp>
      <p:sp>
        <p:nvSpPr>
          <p:cNvPr name="TextBox 35" id="35"/>
          <p:cNvSpPr txBox="true"/>
          <p:nvPr/>
        </p:nvSpPr>
        <p:spPr>
          <a:xfrm rot="0">
            <a:off x="13601700" y="7670336"/>
            <a:ext cx="3657600" cy="415290"/>
          </a:xfrm>
          <a:prstGeom prst="rect">
            <a:avLst/>
          </a:prstGeom>
        </p:spPr>
        <p:txBody>
          <a:bodyPr anchor="t" rtlCol="false" tIns="0" lIns="0" bIns="0" rIns="0">
            <a:spAutoFit/>
          </a:bodyPr>
          <a:lstStyle/>
          <a:p>
            <a:pPr algn="ctr">
              <a:lnSpc>
                <a:spcPts val="3360"/>
              </a:lnSpc>
            </a:pPr>
            <a:r>
              <a:rPr lang="en-US" sz="2400">
                <a:solidFill>
                  <a:srgbClr val="FFFFFF"/>
                </a:solidFill>
                <a:latin typeface="Disket Mono"/>
                <a:ea typeface="Disket Mono"/>
                <a:cs typeface="Disket Mono"/>
                <a:sym typeface="Disket Mono"/>
              </a:rPr>
              <a:t>lost in space</a:t>
            </a:r>
          </a:p>
        </p:txBody>
      </p:sp>
      <p:sp>
        <p:nvSpPr>
          <p:cNvPr name="TextBox 36" id="36"/>
          <p:cNvSpPr txBox="true"/>
          <p:nvPr/>
        </p:nvSpPr>
        <p:spPr>
          <a:xfrm rot="0">
            <a:off x="1659634" y="2510579"/>
            <a:ext cx="7217666" cy="1296019"/>
          </a:xfrm>
          <a:prstGeom prst="rect">
            <a:avLst/>
          </a:prstGeom>
        </p:spPr>
        <p:txBody>
          <a:bodyPr anchor="t" rtlCol="false" tIns="0" lIns="0" bIns="0" rIns="0">
            <a:spAutoFit/>
          </a:bodyPr>
          <a:lstStyle/>
          <a:p>
            <a:pPr algn="l">
              <a:lnSpc>
                <a:spcPts val="9520"/>
              </a:lnSpc>
            </a:pPr>
            <a:r>
              <a:rPr lang="en-US" sz="8500">
                <a:solidFill>
                  <a:srgbClr val="FF63D8"/>
                </a:solidFill>
                <a:latin typeface="Arcade Gamer"/>
                <a:ea typeface="Arcade Gamer"/>
                <a:cs typeface="Arcade Gamer"/>
                <a:sym typeface="Arcade Gamer"/>
              </a:rPr>
              <a:t>AGENDA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85970" y="2934751"/>
            <a:ext cx="18473970" cy="10391608"/>
          </a:xfrm>
          <a:custGeom>
            <a:avLst/>
            <a:gdLst/>
            <a:ahLst/>
            <a:cxnLst/>
            <a:rect r="r" b="b" t="t" l="l"/>
            <a:pathLst>
              <a:path h="10391608" w="18473970">
                <a:moveTo>
                  <a:pt x="0" y="0"/>
                </a:moveTo>
                <a:lnTo>
                  <a:pt x="18473970" y="0"/>
                </a:lnTo>
                <a:lnTo>
                  <a:pt x="18473970" y="10391608"/>
                </a:lnTo>
                <a:lnTo>
                  <a:pt x="0" y="10391608"/>
                </a:lnTo>
                <a:lnTo>
                  <a:pt x="0"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807632" y="1949135"/>
            <a:ext cx="6451668" cy="10752781"/>
          </a:xfrm>
          <a:custGeom>
            <a:avLst/>
            <a:gdLst/>
            <a:ahLst/>
            <a:cxnLst/>
            <a:rect r="r" b="b" t="t" l="l"/>
            <a:pathLst>
              <a:path h="10752781" w="6451668">
                <a:moveTo>
                  <a:pt x="0" y="0"/>
                </a:moveTo>
                <a:lnTo>
                  <a:pt x="6451668" y="0"/>
                </a:lnTo>
                <a:lnTo>
                  <a:pt x="6451668" y="10752780"/>
                </a:lnTo>
                <a:lnTo>
                  <a:pt x="0" y="107527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92933" y="4244208"/>
            <a:ext cx="8560485" cy="7888300"/>
            <a:chOff x="0" y="0"/>
            <a:chExt cx="2254613" cy="2077577"/>
          </a:xfrm>
        </p:grpSpPr>
        <p:sp>
          <p:nvSpPr>
            <p:cNvPr name="Freeform 5" id="5"/>
            <p:cNvSpPr/>
            <p:nvPr/>
          </p:nvSpPr>
          <p:spPr>
            <a:xfrm flipH="false" flipV="false" rot="0">
              <a:off x="0" y="0"/>
              <a:ext cx="2254613" cy="2077577"/>
            </a:xfrm>
            <a:custGeom>
              <a:avLst/>
              <a:gdLst/>
              <a:ahLst/>
              <a:cxnLst/>
              <a:rect r="r" b="b" t="t" l="l"/>
              <a:pathLst>
                <a:path h="2077577" w="2254613">
                  <a:moveTo>
                    <a:pt x="44315" y="0"/>
                  </a:moveTo>
                  <a:lnTo>
                    <a:pt x="2210299" y="0"/>
                  </a:lnTo>
                  <a:cubicBezTo>
                    <a:pt x="2222052" y="0"/>
                    <a:pt x="2233323" y="4669"/>
                    <a:pt x="2241634" y="12979"/>
                  </a:cubicBezTo>
                  <a:cubicBezTo>
                    <a:pt x="2249944" y="21290"/>
                    <a:pt x="2254613" y="32562"/>
                    <a:pt x="2254613" y="44315"/>
                  </a:cubicBezTo>
                  <a:lnTo>
                    <a:pt x="2254613" y="2033263"/>
                  </a:lnTo>
                  <a:cubicBezTo>
                    <a:pt x="2254613" y="2045015"/>
                    <a:pt x="2249944" y="2056287"/>
                    <a:pt x="2241634" y="2064598"/>
                  </a:cubicBezTo>
                  <a:cubicBezTo>
                    <a:pt x="2233323" y="2072908"/>
                    <a:pt x="2222052" y="2077577"/>
                    <a:pt x="2210299" y="2077577"/>
                  </a:cubicBezTo>
                  <a:lnTo>
                    <a:pt x="44315" y="2077577"/>
                  </a:lnTo>
                  <a:cubicBezTo>
                    <a:pt x="19840" y="2077577"/>
                    <a:pt x="0" y="2057737"/>
                    <a:pt x="0" y="2033263"/>
                  </a:cubicBezTo>
                  <a:lnTo>
                    <a:pt x="0" y="44315"/>
                  </a:lnTo>
                  <a:cubicBezTo>
                    <a:pt x="0" y="32562"/>
                    <a:pt x="4669" y="21290"/>
                    <a:pt x="12979" y="12979"/>
                  </a:cubicBezTo>
                  <a:cubicBezTo>
                    <a:pt x="21290" y="4669"/>
                    <a:pt x="32562" y="0"/>
                    <a:pt x="44315" y="0"/>
                  </a:cubicBezTo>
                  <a:close/>
                </a:path>
              </a:pathLst>
            </a:custGeom>
            <a:solidFill>
              <a:srgbClr val="000000"/>
            </a:solidFill>
            <a:ln w="47625" cap="rnd">
              <a:solidFill>
                <a:srgbClr val="21EF80"/>
              </a:solidFill>
              <a:prstDash val="solid"/>
              <a:round/>
            </a:ln>
          </p:spPr>
        </p:sp>
        <p:sp>
          <p:nvSpPr>
            <p:cNvPr name="TextBox 6" id="6"/>
            <p:cNvSpPr txBox="true"/>
            <p:nvPr/>
          </p:nvSpPr>
          <p:spPr>
            <a:xfrm>
              <a:off x="0" y="-190500"/>
              <a:ext cx="2254613" cy="2268077"/>
            </a:xfrm>
            <a:prstGeom prst="rect">
              <a:avLst/>
            </a:prstGeom>
          </p:spPr>
          <p:txBody>
            <a:bodyPr anchor="t" rtlCol="false" tIns="254000" lIns="254000" bIns="254000" rIns="254000"/>
            <a:lstStyle/>
            <a:p>
              <a:pPr algn="l">
                <a:lnSpc>
                  <a:spcPts val="4799"/>
                </a:lnSpc>
              </a:pPr>
            </a:p>
            <a:p>
              <a:pPr algn="l">
                <a:lnSpc>
                  <a:spcPts val="4799"/>
                </a:lnSpc>
              </a:pPr>
              <a:r>
                <a:rPr lang="en-US" sz="2399">
                  <a:solidFill>
                    <a:srgbClr val="FFFFFF"/>
                  </a:solidFill>
                  <a:latin typeface="Disket Mono"/>
                  <a:ea typeface="Disket Mono"/>
                  <a:cs typeface="Disket Mono"/>
                  <a:sym typeface="Disket Mono"/>
                </a:rPr>
                <a:t>     Use of Game Design Elements</a:t>
              </a:r>
            </a:p>
            <a:p>
              <a:pPr algn="l">
                <a:lnSpc>
                  <a:spcPts val="4799"/>
                </a:lnSpc>
              </a:pPr>
              <a:r>
                <a:rPr lang="en-US" sz="2399">
                  <a:solidFill>
                    <a:srgbClr val="FFFFFF"/>
                  </a:solidFill>
                  <a:latin typeface="Disket Mono"/>
                  <a:ea typeface="Disket Mono"/>
                  <a:cs typeface="Disket Mono"/>
                  <a:sym typeface="Disket Mono"/>
                </a:rPr>
                <a:t>     in a Non-Game Context</a:t>
              </a:r>
            </a:p>
            <a:p>
              <a:pPr algn="l">
                <a:lnSpc>
                  <a:spcPts val="4799"/>
                </a:lnSpc>
              </a:pPr>
              <a:r>
                <a:rPr lang="en-US" sz="2399">
                  <a:solidFill>
                    <a:srgbClr val="FFFFFF"/>
                  </a:solidFill>
                  <a:latin typeface="Disket Mono"/>
                  <a:ea typeface="Disket Mono"/>
                  <a:cs typeface="Disket Mono"/>
                  <a:sym typeface="Disket Mono"/>
                </a:rPr>
                <a:t>     people should feel part of </a:t>
              </a:r>
            </a:p>
            <a:p>
              <a:pPr algn="l">
                <a:lnSpc>
                  <a:spcPts val="4799"/>
                </a:lnSpc>
              </a:pPr>
              <a:r>
                <a:rPr lang="en-US" sz="2399">
                  <a:solidFill>
                    <a:srgbClr val="FFFFFF"/>
                  </a:solidFill>
                  <a:latin typeface="Disket Mono"/>
                  <a:ea typeface="Disket Mono"/>
                  <a:cs typeface="Disket Mono"/>
                  <a:sym typeface="Disket Mono"/>
                </a:rPr>
                <a:t>     Something and be motivated</a:t>
              </a:r>
            </a:p>
            <a:p>
              <a:pPr algn="l">
                <a:lnSpc>
                  <a:spcPts val="4799"/>
                </a:lnSpc>
              </a:pPr>
              <a:r>
                <a:rPr lang="en-US" sz="2399">
                  <a:solidFill>
                    <a:srgbClr val="FFFFFF"/>
                  </a:solidFill>
                  <a:latin typeface="Disket Mono"/>
                  <a:ea typeface="Disket Mono"/>
                  <a:cs typeface="Disket Mono"/>
                  <a:sym typeface="Disket Mono"/>
                </a:rPr>
                <a:t>     Promote Learning Through Playful</a:t>
              </a:r>
            </a:p>
            <a:p>
              <a:pPr algn="l">
                <a:lnSpc>
                  <a:spcPts val="4799"/>
                </a:lnSpc>
              </a:pPr>
              <a:r>
                <a:rPr lang="en-US" sz="2399">
                  <a:solidFill>
                    <a:srgbClr val="FFFFFF"/>
                  </a:solidFill>
                  <a:latin typeface="Disket Mono"/>
                  <a:ea typeface="Disket Mono"/>
                  <a:cs typeface="Disket Mono"/>
                  <a:sym typeface="Disket Mono"/>
                </a:rPr>
                <a:t>     Means</a:t>
              </a:r>
            </a:p>
            <a:p>
              <a:pPr algn="l">
                <a:lnSpc>
                  <a:spcPts val="4799"/>
                </a:lnSpc>
              </a:pPr>
              <a:r>
                <a:rPr lang="en-US" sz="2399">
                  <a:solidFill>
                    <a:srgbClr val="FFFFFF"/>
                  </a:solidFill>
                  <a:latin typeface="Disket Mono"/>
                  <a:ea typeface="Disket Mono"/>
                  <a:cs typeface="Disket Mono"/>
                  <a:sym typeface="Disket Mono"/>
                </a:rPr>
                <a:t>     Collecting Points, Badges,</a:t>
              </a:r>
            </a:p>
            <a:p>
              <a:pPr algn="l">
                <a:lnSpc>
                  <a:spcPts val="4799"/>
                </a:lnSpc>
              </a:pPr>
              <a:r>
                <a:rPr lang="en-US" sz="2399">
                  <a:solidFill>
                    <a:srgbClr val="FFFFFF"/>
                  </a:solidFill>
                  <a:latin typeface="Disket Mono"/>
                  <a:ea typeface="Disket Mono"/>
                  <a:cs typeface="Disket Mono"/>
                  <a:sym typeface="Disket Mono"/>
                </a:rPr>
                <a:t>     Leaderboards, Level Systems, etc.</a:t>
              </a:r>
            </a:p>
            <a:p>
              <a:pPr algn="l">
                <a:lnSpc>
                  <a:spcPts val="3359"/>
                </a:lnSpc>
              </a:pPr>
            </a:p>
            <a:p>
              <a:pPr algn="l">
                <a:lnSpc>
                  <a:spcPts val="3359"/>
                </a:lnSpc>
              </a:pPr>
            </a:p>
            <a:p>
              <a:pPr algn="l">
                <a:lnSpc>
                  <a:spcPts val="3359"/>
                </a:lnSpc>
              </a:pPr>
            </a:p>
            <a:p>
              <a:pPr algn="l">
                <a:lnSpc>
                  <a:spcPts val="3359"/>
                </a:lnSpc>
              </a:pPr>
            </a:p>
            <a:p>
              <a:pPr algn="l">
                <a:lnSpc>
                  <a:spcPts val="3359"/>
                </a:lnSpc>
              </a:pPr>
            </a:p>
          </p:txBody>
        </p:sp>
      </p:grpSp>
      <p:grpSp>
        <p:nvGrpSpPr>
          <p:cNvPr name="Group 7" id="7"/>
          <p:cNvGrpSpPr>
            <a:grpSpLocks noChangeAspect="true"/>
          </p:cNvGrpSpPr>
          <p:nvPr/>
        </p:nvGrpSpPr>
        <p:grpSpPr>
          <a:xfrm rot="0">
            <a:off x="11094136" y="2191889"/>
            <a:ext cx="5878659" cy="3527195"/>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6"/>
              <a:stretch>
                <a:fillRect l="0" t="-9716" r="0" b="-9716"/>
              </a:stretch>
            </a:blipFill>
          </p:spPr>
        </p:sp>
        <p:sp>
          <p:nvSpPr>
            <p:cNvPr name="Freeform 9" id="9"/>
            <p:cNvSpPr/>
            <p:nvPr/>
          </p:nvSpPr>
          <p:spPr>
            <a:xfrm flipH="false" flipV="false" rot="0">
              <a:off x="0" y="0"/>
              <a:ext cx="6350000" cy="3810000"/>
            </a:xfrm>
            <a:custGeom>
              <a:avLst/>
              <a:gdLst/>
              <a:ahLst/>
              <a:cxnLst/>
              <a:rect r="r" b="b" t="t" l="l"/>
              <a:pathLst>
                <a:path h="3810000" w="6350000">
                  <a:moveTo>
                    <a:pt x="5715000" y="19050"/>
                  </a:moveTo>
                  <a:cubicBezTo>
                    <a:pt x="6054090" y="19050"/>
                    <a:pt x="6330950" y="295910"/>
                    <a:pt x="6330950" y="635000"/>
                  </a:cubicBezTo>
                  <a:lnTo>
                    <a:pt x="6330950" y="3175000"/>
                  </a:lnTo>
                  <a:cubicBezTo>
                    <a:pt x="6330950" y="3514090"/>
                    <a:pt x="6054090" y="3790950"/>
                    <a:pt x="5715000" y="3790950"/>
                  </a:cubicBezTo>
                  <a:lnTo>
                    <a:pt x="635000" y="3790950"/>
                  </a:lnTo>
                  <a:cubicBezTo>
                    <a:pt x="295910" y="3790950"/>
                    <a:pt x="19050" y="3514090"/>
                    <a:pt x="19050" y="317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3175000"/>
                  </a:lnTo>
                  <a:cubicBezTo>
                    <a:pt x="0" y="3525520"/>
                    <a:pt x="284480" y="3810000"/>
                    <a:pt x="635000" y="3810000"/>
                  </a:cubicBezTo>
                  <a:lnTo>
                    <a:pt x="5715000" y="3810000"/>
                  </a:lnTo>
                  <a:cubicBezTo>
                    <a:pt x="6065520" y="3810000"/>
                    <a:pt x="6350000" y="3525520"/>
                    <a:pt x="6350000" y="3175000"/>
                  </a:cubicBezTo>
                  <a:lnTo>
                    <a:pt x="6350000" y="635000"/>
                  </a:lnTo>
                  <a:cubicBezTo>
                    <a:pt x="6350000" y="284480"/>
                    <a:pt x="6065520" y="0"/>
                    <a:pt x="5715000" y="0"/>
                  </a:cubicBezTo>
                  <a:lnTo>
                    <a:pt x="5715000" y="0"/>
                  </a:lnTo>
                  <a:close/>
                </a:path>
              </a:pathLst>
            </a:custGeom>
            <a:solidFill>
              <a:srgbClr val="CB34A5"/>
            </a:solidFill>
          </p:spPr>
        </p:sp>
      </p:grpSp>
      <p:sp>
        <p:nvSpPr>
          <p:cNvPr name="Freeform 10" id="10"/>
          <p:cNvSpPr/>
          <p:nvPr/>
        </p:nvSpPr>
        <p:spPr>
          <a:xfrm flipH="true" flipV="false" rot="0">
            <a:off x="1775136" y="5098352"/>
            <a:ext cx="335928" cy="313329"/>
          </a:xfrm>
          <a:custGeom>
            <a:avLst/>
            <a:gdLst/>
            <a:ahLst/>
            <a:cxnLst/>
            <a:rect r="r" b="b" t="t" l="l"/>
            <a:pathLst>
              <a:path h="313329" w="335928">
                <a:moveTo>
                  <a:pt x="335927" y="0"/>
                </a:moveTo>
                <a:lnTo>
                  <a:pt x="0" y="0"/>
                </a:lnTo>
                <a:lnTo>
                  <a:pt x="0" y="313328"/>
                </a:lnTo>
                <a:lnTo>
                  <a:pt x="335927" y="313328"/>
                </a:lnTo>
                <a:lnTo>
                  <a:pt x="335927" y="0"/>
                </a:lnTo>
                <a:close/>
              </a:path>
            </a:pathLst>
          </a:custGeom>
          <a:blipFill>
            <a:blip r:embed="rId7">
              <a:extLst>
                <a:ext uri="{96DAC541-7B7A-43D3-8B79-37D633B846F1}">
                  <asvg:svgBlip xmlns:asvg="http://schemas.microsoft.com/office/drawing/2016/SVG/main" r:embed="rId8"/>
                </a:ext>
              </a:extLst>
            </a:blip>
            <a:stretch>
              <a:fillRect l="0" t="0" r="0" b="0"/>
            </a:stretch>
          </a:blipFill>
        </p:spPr>
      </p:sp>
      <p:pic>
        <p:nvPicPr>
          <p:cNvPr name="Picture 11" id="11"/>
          <p:cNvPicPr>
            <a:picLocks noChangeAspect="true"/>
          </p:cNvPicPr>
          <p:nvPr/>
        </p:nvPicPr>
        <p:blipFill>
          <a:blip r:embed="rId9"/>
          <a:srcRect l="0" t="0" r="0" b="0"/>
          <a:stretch>
            <a:fillRect/>
          </a:stretch>
        </p:blipFill>
        <p:spPr>
          <a:xfrm flipH="false" flipV="false" rot="0">
            <a:off x="16514932" y="719461"/>
            <a:ext cx="744368" cy="331244"/>
          </a:xfrm>
          <a:prstGeom prst="rect">
            <a:avLst/>
          </a:prstGeom>
        </p:spPr>
      </p:pic>
      <p:sp>
        <p:nvSpPr>
          <p:cNvPr name="Freeform 12" id="12"/>
          <p:cNvSpPr/>
          <p:nvPr/>
        </p:nvSpPr>
        <p:spPr>
          <a:xfrm flipH="false" flipV="false" rot="0">
            <a:off x="14000181" y="719461"/>
            <a:ext cx="2193866" cy="362985"/>
          </a:xfrm>
          <a:custGeom>
            <a:avLst/>
            <a:gdLst/>
            <a:ahLst/>
            <a:cxnLst/>
            <a:rect r="r" b="b" t="t" l="l"/>
            <a:pathLst>
              <a:path h="362985" w="2193866">
                <a:moveTo>
                  <a:pt x="0" y="0"/>
                </a:moveTo>
                <a:lnTo>
                  <a:pt x="2193866" y="0"/>
                </a:lnTo>
                <a:lnTo>
                  <a:pt x="2193866" y="362985"/>
                </a:lnTo>
                <a:lnTo>
                  <a:pt x="0" y="3629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028700" y="668737"/>
            <a:ext cx="1082363" cy="464432"/>
          </a:xfrm>
          <a:custGeom>
            <a:avLst/>
            <a:gdLst/>
            <a:ahLst/>
            <a:cxnLst/>
            <a:rect r="r" b="b" t="t" l="l"/>
            <a:pathLst>
              <a:path h="464432" w="1082363">
                <a:moveTo>
                  <a:pt x="0" y="0"/>
                </a:moveTo>
                <a:lnTo>
                  <a:pt x="1082363" y="0"/>
                </a:lnTo>
                <a:lnTo>
                  <a:pt x="1082363" y="464432"/>
                </a:lnTo>
                <a:lnTo>
                  <a:pt x="0" y="4644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2486381" y="588745"/>
            <a:ext cx="1211480" cy="624416"/>
            <a:chOff x="0" y="0"/>
            <a:chExt cx="1615307" cy="832555"/>
          </a:xfrm>
        </p:grpSpPr>
        <p:sp>
          <p:nvSpPr>
            <p:cNvPr name="TextBox 15" id="15"/>
            <p:cNvSpPr txBox="true"/>
            <p:nvPr/>
          </p:nvSpPr>
          <p:spPr>
            <a:xfrm rot="0">
              <a:off x="832555" y="18217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01</a:t>
              </a:r>
            </a:p>
          </p:txBody>
        </p:sp>
        <p:sp>
          <p:nvSpPr>
            <p:cNvPr name="Freeform 16" id="16"/>
            <p:cNvSpPr/>
            <p:nvPr/>
          </p:nvSpPr>
          <p:spPr>
            <a:xfrm flipH="false" flipV="false" rot="2775787">
              <a:off x="121853" y="121853"/>
              <a:ext cx="588848" cy="588848"/>
            </a:xfrm>
            <a:custGeom>
              <a:avLst/>
              <a:gdLst/>
              <a:ahLst/>
              <a:cxnLst/>
              <a:rect r="r" b="b" t="t" l="l"/>
              <a:pathLst>
                <a:path h="588848" w="588848">
                  <a:moveTo>
                    <a:pt x="0" y="0"/>
                  </a:moveTo>
                  <a:lnTo>
                    <a:pt x="588848" y="0"/>
                  </a:lnTo>
                  <a:lnTo>
                    <a:pt x="588848" y="588848"/>
                  </a:lnTo>
                  <a:lnTo>
                    <a:pt x="0" y="58884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grpSp>
        <p:nvGrpSpPr>
          <p:cNvPr name="Group 17" id="17"/>
          <p:cNvGrpSpPr/>
          <p:nvPr/>
        </p:nvGrpSpPr>
        <p:grpSpPr>
          <a:xfrm rot="0">
            <a:off x="5443716" y="729709"/>
            <a:ext cx="862336" cy="327152"/>
            <a:chOff x="0" y="0"/>
            <a:chExt cx="1149782" cy="436203"/>
          </a:xfrm>
        </p:grpSpPr>
        <p:sp>
          <p:nvSpPr>
            <p:cNvPr name="TextBox 18" id="18"/>
            <p:cNvSpPr txBox="true"/>
            <p:nvPr/>
          </p:nvSpPr>
          <p:spPr>
            <a:xfrm rot="0">
              <a:off x="367030"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12</a:t>
              </a:r>
            </a:p>
          </p:txBody>
        </p:sp>
        <p:sp>
          <p:nvSpPr>
            <p:cNvPr name="Freeform 19" id="19"/>
            <p:cNvSpPr/>
            <p:nvPr/>
          </p:nvSpPr>
          <p:spPr>
            <a:xfrm flipH="false" flipV="false" rot="0">
              <a:off x="0" y="20313"/>
              <a:ext cx="367030" cy="332329"/>
            </a:xfrm>
            <a:custGeom>
              <a:avLst/>
              <a:gdLst/>
              <a:ahLst/>
              <a:cxnLst/>
              <a:rect r="r" b="b" t="t" l="l"/>
              <a:pathLst>
                <a:path h="332329" w="367030">
                  <a:moveTo>
                    <a:pt x="0" y="0"/>
                  </a:moveTo>
                  <a:lnTo>
                    <a:pt x="367030" y="0"/>
                  </a:lnTo>
                  <a:lnTo>
                    <a:pt x="367030" y="332329"/>
                  </a:lnTo>
                  <a:lnTo>
                    <a:pt x="0" y="33232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grpSp>
        <p:nvGrpSpPr>
          <p:cNvPr name="Group 20" id="20"/>
          <p:cNvGrpSpPr/>
          <p:nvPr/>
        </p:nvGrpSpPr>
        <p:grpSpPr>
          <a:xfrm rot="0">
            <a:off x="4115755" y="703945"/>
            <a:ext cx="908861" cy="327152"/>
            <a:chOff x="0" y="0"/>
            <a:chExt cx="1211815" cy="436203"/>
          </a:xfrm>
        </p:grpSpPr>
        <p:sp>
          <p:nvSpPr>
            <p:cNvPr name="TextBox 21" id="21"/>
            <p:cNvSpPr txBox="true"/>
            <p:nvPr/>
          </p:nvSpPr>
          <p:spPr>
            <a:xfrm rot="0">
              <a:off x="429063"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07</a:t>
              </a:r>
            </a:p>
          </p:txBody>
        </p:sp>
        <p:sp>
          <p:nvSpPr>
            <p:cNvPr name="Freeform 22" id="22"/>
            <p:cNvSpPr/>
            <p:nvPr/>
          </p:nvSpPr>
          <p:spPr>
            <a:xfrm flipH="false" flipV="false" rot="0">
              <a:off x="0" y="58413"/>
              <a:ext cx="429063" cy="332329"/>
            </a:xfrm>
            <a:custGeom>
              <a:avLst/>
              <a:gdLst/>
              <a:ahLst/>
              <a:cxnLst/>
              <a:rect r="r" b="b" t="t" l="l"/>
              <a:pathLst>
                <a:path h="332329" w="429063">
                  <a:moveTo>
                    <a:pt x="0" y="0"/>
                  </a:moveTo>
                  <a:lnTo>
                    <a:pt x="429063" y="0"/>
                  </a:lnTo>
                  <a:lnTo>
                    <a:pt x="429063" y="332329"/>
                  </a:lnTo>
                  <a:lnTo>
                    <a:pt x="0" y="33232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pic>
        <p:nvPicPr>
          <p:cNvPr name="Picture 23" id="23"/>
          <p:cNvPicPr>
            <a:picLocks noChangeAspect="true"/>
          </p:cNvPicPr>
          <p:nvPr/>
        </p:nvPicPr>
        <p:blipFill>
          <a:blip r:embed="rId20"/>
          <a:srcRect l="0" t="0" r="0" b="0"/>
          <a:stretch>
            <a:fillRect/>
          </a:stretch>
        </p:blipFill>
        <p:spPr>
          <a:xfrm flipH="false" flipV="false" rot="0">
            <a:off x="16527434" y="5098352"/>
            <a:ext cx="978075" cy="934061"/>
          </a:xfrm>
          <a:prstGeom prst="rect">
            <a:avLst/>
          </a:prstGeom>
        </p:spPr>
      </p:pic>
      <p:sp>
        <p:nvSpPr>
          <p:cNvPr name="Freeform 24" id="24"/>
          <p:cNvSpPr/>
          <p:nvPr/>
        </p:nvSpPr>
        <p:spPr>
          <a:xfrm flipH="true" flipV="false" rot="0">
            <a:off x="1775136" y="5719084"/>
            <a:ext cx="335928" cy="313329"/>
          </a:xfrm>
          <a:custGeom>
            <a:avLst/>
            <a:gdLst/>
            <a:ahLst/>
            <a:cxnLst/>
            <a:rect r="r" b="b" t="t" l="l"/>
            <a:pathLst>
              <a:path h="313329" w="335928">
                <a:moveTo>
                  <a:pt x="335927" y="0"/>
                </a:moveTo>
                <a:lnTo>
                  <a:pt x="0" y="0"/>
                </a:lnTo>
                <a:lnTo>
                  <a:pt x="0" y="313329"/>
                </a:lnTo>
                <a:lnTo>
                  <a:pt x="335927" y="313329"/>
                </a:lnTo>
                <a:lnTo>
                  <a:pt x="33592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5" id="25"/>
          <p:cNvSpPr/>
          <p:nvPr/>
        </p:nvSpPr>
        <p:spPr>
          <a:xfrm flipH="true" flipV="false" rot="0">
            <a:off x="1775136" y="6337213"/>
            <a:ext cx="335928" cy="313329"/>
          </a:xfrm>
          <a:custGeom>
            <a:avLst/>
            <a:gdLst/>
            <a:ahLst/>
            <a:cxnLst/>
            <a:rect r="r" b="b" t="t" l="l"/>
            <a:pathLst>
              <a:path h="313329" w="335928">
                <a:moveTo>
                  <a:pt x="335927" y="0"/>
                </a:moveTo>
                <a:lnTo>
                  <a:pt x="0" y="0"/>
                </a:lnTo>
                <a:lnTo>
                  <a:pt x="0" y="313329"/>
                </a:lnTo>
                <a:lnTo>
                  <a:pt x="335927" y="313329"/>
                </a:lnTo>
                <a:lnTo>
                  <a:pt x="33592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true" flipV="false" rot="0">
            <a:off x="1775136" y="7507792"/>
            <a:ext cx="335928" cy="313329"/>
          </a:xfrm>
          <a:custGeom>
            <a:avLst/>
            <a:gdLst/>
            <a:ahLst/>
            <a:cxnLst/>
            <a:rect r="r" b="b" t="t" l="l"/>
            <a:pathLst>
              <a:path h="313329" w="335928">
                <a:moveTo>
                  <a:pt x="335927" y="0"/>
                </a:moveTo>
                <a:lnTo>
                  <a:pt x="0" y="0"/>
                </a:lnTo>
                <a:lnTo>
                  <a:pt x="0" y="313329"/>
                </a:lnTo>
                <a:lnTo>
                  <a:pt x="335927" y="313329"/>
                </a:lnTo>
                <a:lnTo>
                  <a:pt x="33592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7" id="27"/>
          <p:cNvSpPr/>
          <p:nvPr/>
        </p:nvSpPr>
        <p:spPr>
          <a:xfrm flipH="true" flipV="false" rot="0">
            <a:off x="1775136" y="8697421"/>
            <a:ext cx="335928" cy="313329"/>
          </a:xfrm>
          <a:custGeom>
            <a:avLst/>
            <a:gdLst/>
            <a:ahLst/>
            <a:cxnLst/>
            <a:rect r="r" b="b" t="t" l="l"/>
            <a:pathLst>
              <a:path h="313329" w="335928">
                <a:moveTo>
                  <a:pt x="335927" y="0"/>
                </a:moveTo>
                <a:lnTo>
                  <a:pt x="0" y="0"/>
                </a:lnTo>
                <a:lnTo>
                  <a:pt x="0" y="313328"/>
                </a:lnTo>
                <a:lnTo>
                  <a:pt x="335927" y="313328"/>
                </a:lnTo>
                <a:lnTo>
                  <a:pt x="33592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1028700" y="2172839"/>
            <a:ext cx="9147860" cy="2071370"/>
          </a:xfrm>
          <a:prstGeom prst="rect">
            <a:avLst/>
          </a:prstGeom>
        </p:spPr>
        <p:txBody>
          <a:bodyPr anchor="t" rtlCol="false" tIns="0" lIns="0" bIns="0" rIns="0">
            <a:spAutoFit/>
          </a:bodyPr>
          <a:lstStyle/>
          <a:p>
            <a:pPr algn="l">
              <a:lnSpc>
                <a:spcPts val="7839"/>
              </a:lnSpc>
            </a:pPr>
            <a:r>
              <a:rPr lang="en-US" sz="6999">
                <a:solidFill>
                  <a:srgbClr val="FF63D8"/>
                </a:solidFill>
                <a:latin typeface="Arcade Gamer"/>
                <a:ea typeface="Arcade Gamer"/>
                <a:cs typeface="Arcade Gamer"/>
                <a:sym typeface="Arcade Gamer"/>
              </a:rPr>
              <a:t>WHAT IS GAMIFICATION?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85970" y="3662384"/>
            <a:ext cx="18473970" cy="10391608"/>
          </a:xfrm>
          <a:custGeom>
            <a:avLst/>
            <a:gdLst/>
            <a:ahLst/>
            <a:cxnLst/>
            <a:rect r="r" b="b" t="t" l="l"/>
            <a:pathLst>
              <a:path h="10391608" w="18473970">
                <a:moveTo>
                  <a:pt x="0" y="0"/>
                </a:moveTo>
                <a:lnTo>
                  <a:pt x="18473970" y="0"/>
                </a:lnTo>
                <a:lnTo>
                  <a:pt x="18473970" y="10391608"/>
                </a:lnTo>
                <a:lnTo>
                  <a:pt x="0" y="10391608"/>
                </a:lnTo>
                <a:lnTo>
                  <a:pt x="0"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705109"/>
            <a:ext cx="18288000" cy="1163782"/>
            <a:chOff x="0" y="0"/>
            <a:chExt cx="24384000" cy="1551709"/>
          </a:xfrm>
        </p:grpSpPr>
        <p:sp>
          <p:nvSpPr>
            <p:cNvPr name="Freeform 4" id="4"/>
            <p:cNvSpPr/>
            <p:nvPr/>
          </p:nvSpPr>
          <p:spPr>
            <a:xfrm flipH="false" flipV="false" rot="0">
              <a:off x="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128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56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7" id="7"/>
          <p:cNvGrpSpPr/>
          <p:nvPr/>
        </p:nvGrpSpPr>
        <p:grpSpPr>
          <a:xfrm rot="0">
            <a:off x="8186164" y="2475210"/>
            <a:ext cx="9073136" cy="1472865"/>
            <a:chOff x="0" y="0"/>
            <a:chExt cx="2389632" cy="387915"/>
          </a:xfrm>
        </p:grpSpPr>
        <p:sp>
          <p:nvSpPr>
            <p:cNvPr name="Freeform 8" id="8"/>
            <p:cNvSpPr/>
            <p:nvPr/>
          </p:nvSpPr>
          <p:spPr>
            <a:xfrm flipH="false" flipV="false" rot="0">
              <a:off x="0" y="0"/>
              <a:ext cx="2389632" cy="387915"/>
            </a:xfrm>
            <a:custGeom>
              <a:avLst/>
              <a:gdLst/>
              <a:ahLst/>
              <a:cxnLst/>
              <a:rect r="r" b="b" t="t" l="l"/>
              <a:pathLst>
                <a:path h="387915" w="2389632">
                  <a:moveTo>
                    <a:pt x="41811" y="0"/>
                  </a:moveTo>
                  <a:lnTo>
                    <a:pt x="2347822" y="0"/>
                  </a:lnTo>
                  <a:cubicBezTo>
                    <a:pt x="2370913" y="0"/>
                    <a:pt x="2389632" y="18719"/>
                    <a:pt x="2389632" y="41811"/>
                  </a:cubicBezTo>
                  <a:lnTo>
                    <a:pt x="2389632" y="346104"/>
                  </a:lnTo>
                  <a:cubicBezTo>
                    <a:pt x="2389632" y="369196"/>
                    <a:pt x="2370913" y="387915"/>
                    <a:pt x="2347822" y="387915"/>
                  </a:cubicBezTo>
                  <a:lnTo>
                    <a:pt x="41811" y="387915"/>
                  </a:lnTo>
                  <a:cubicBezTo>
                    <a:pt x="18719" y="387915"/>
                    <a:pt x="0" y="369196"/>
                    <a:pt x="0" y="346104"/>
                  </a:cubicBezTo>
                  <a:lnTo>
                    <a:pt x="0" y="41811"/>
                  </a:lnTo>
                  <a:cubicBezTo>
                    <a:pt x="0" y="18719"/>
                    <a:pt x="18719" y="0"/>
                    <a:pt x="41811" y="0"/>
                  </a:cubicBezTo>
                  <a:close/>
                </a:path>
              </a:pathLst>
            </a:custGeom>
            <a:solidFill>
              <a:srgbClr val="000000"/>
            </a:solidFill>
            <a:ln w="47625" cap="rnd">
              <a:solidFill>
                <a:srgbClr val="21EF80"/>
              </a:solidFill>
              <a:prstDash val="solid"/>
              <a:round/>
            </a:ln>
          </p:spPr>
        </p:sp>
        <p:sp>
          <p:nvSpPr>
            <p:cNvPr name="TextBox 9" id="9"/>
            <p:cNvSpPr txBox="true"/>
            <p:nvPr/>
          </p:nvSpPr>
          <p:spPr>
            <a:xfrm>
              <a:off x="0" y="-57150"/>
              <a:ext cx="2389632" cy="445065"/>
            </a:xfrm>
            <a:prstGeom prst="rect">
              <a:avLst/>
            </a:prstGeom>
          </p:spPr>
          <p:txBody>
            <a:bodyPr anchor="ctr" rtlCol="false" tIns="254000" lIns="254000" bIns="254000" rIns="254000"/>
            <a:lstStyle/>
            <a:p>
              <a:pPr algn="l">
                <a:lnSpc>
                  <a:spcPts val="3359"/>
                </a:lnSpc>
              </a:pPr>
              <a:r>
                <a:rPr lang="en-US" sz="2399">
                  <a:solidFill>
                    <a:srgbClr val="FFFFFF"/>
                  </a:solidFill>
                  <a:latin typeface="Disket Mono"/>
                  <a:ea typeface="Disket Mono"/>
                  <a:cs typeface="Disket Mono"/>
                  <a:sym typeface="Disket Mono"/>
                </a:rPr>
                <a:t>    Achievable goals with entertaining</a:t>
              </a:r>
            </a:p>
            <a:p>
              <a:pPr algn="l">
                <a:lnSpc>
                  <a:spcPts val="3359"/>
                </a:lnSpc>
              </a:pPr>
              <a:r>
                <a:rPr lang="en-US" sz="2399">
                  <a:solidFill>
                    <a:srgbClr val="FFFFFF"/>
                  </a:solidFill>
                  <a:latin typeface="Disket Mono"/>
                  <a:ea typeface="Disket Mono"/>
                  <a:cs typeface="Disket Mono"/>
                  <a:sym typeface="Disket Mono"/>
                </a:rPr>
                <a:t>    game experiences</a:t>
              </a:r>
            </a:p>
          </p:txBody>
        </p:sp>
      </p:grpSp>
      <p:sp>
        <p:nvSpPr>
          <p:cNvPr name="Freeform 10" id="10"/>
          <p:cNvSpPr/>
          <p:nvPr/>
        </p:nvSpPr>
        <p:spPr>
          <a:xfrm flipH="true" flipV="false" rot="0">
            <a:off x="8712793" y="3054978"/>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8186164" y="4675561"/>
            <a:ext cx="9073136" cy="1472865"/>
            <a:chOff x="0" y="0"/>
            <a:chExt cx="2389632" cy="387915"/>
          </a:xfrm>
        </p:grpSpPr>
        <p:sp>
          <p:nvSpPr>
            <p:cNvPr name="Freeform 12" id="12"/>
            <p:cNvSpPr/>
            <p:nvPr/>
          </p:nvSpPr>
          <p:spPr>
            <a:xfrm flipH="false" flipV="false" rot="0">
              <a:off x="0" y="0"/>
              <a:ext cx="2389632" cy="387915"/>
            </a:xfrm>
            <a:custGeom>
              <a:avLst/>
              <a:gdLst/>
              <a:ahLst/>
              <a:cxnLst/>
              <a:rect r="r" b="b" t="t" l="l"/>
              <a:pathLst>
                <a:path h="387915" w="2389632">
                  <a:moveTo>
                    <a:pt x="41811" y="0"/>
                  </a:moveTo>
                  <a:lnTo>
                    <a:pt x="2347822" y="0"/>
                  </a:lnTo>
                  <a:cubicBezTo>
                    <a:pt x="2370913" y="0"/>
                    <a:pt x="2389632" y="18719"/>
                    <a:pt x="2389632" y="41811"/>
                  </a:cubicBezTo>
                  <a:lnTo>
                    <a:pt x="2389632" y="346104"/>
                  </a:lnTo>
                  <a:cubicBezTo>
                    <a:pt x="2389632" y="369196"/>
                    <a:pt x="2370913" y="387915"/>
                    <a:pt x="2347822" y="387915"/>
                  </a:cubicBezTo>
                  <a:lnTo>
                    <a:pt x="41811" y="387915"/>
                  </a:lnTo>
                  <a:cubicBezTo>
                    <a:pt x="18719" y="387915"/>
                    <a:pt x="0" y="369196"/>
                    <a:pt x="0" y="346104"/>
                  </a:cubicBezTo>
                  <a:lnTo>
                    <a:pt x="0" y="41811"/>
                  </a:lnTo>
                  <a:cubicBezTo>
                    <a:pt x="0" y="18719"/>
                    <a:pt x="18719" y="0"/>
                    <a:pt x="41811" y="0"/>
                  </a:cubicBezTo>
                  <a:close/>
                </a:path>
              </a:pathLst>
            </a:custGeom>
            <a:solidFill>
              <a:srgbClr val="000000"/>
            </a:solidFill>
            <a:ln w="47625" cap="rnd">
              <a:solidFill>
                <a:srgbClr val="21EF80"/>
              </a:solidFill>
              <a:prstDash val="solid"/>
              <a:round/>
            </a:ln>
          </p:spPr>
        </p:sp>
        <p:sp>
          <p:nvSpPr>
            <p:cNvPr name="TextBox 13" id="13"/>
            <p:cNvSpPr txBox="true"/>
            <p:nvPr/>
          </p:nvSpPr>
          <p:spPr>
            <a:xfrm>
              <a:off x="0" y="-57150"/>
              <a:ext cx="2389632" cy="445065"/>
            </a:xfrm>
            <a:prstGeom prst="rect">
              <a:avLst/>
            </a:prstGeom>
          </p:spPr>
          <p:txBody>
            <a:bodyPr anchor="ctr" rtlCol="false" tIns="254000" lIns="254000" bIns="254000" rIns="254000"/>
            <a:lstStyle/>
            <a:p>
              <a:pPr algn="l">
                <a:lnSpc>
                  <a:spcPts val="3359"/>
                </a:lnSpc>
              </a:pPr>
              <a:r>
                <a:rPr lang="en-US" sz="2399">
                  <a:solidFill>
                    <a:srgbClr val="FFFFFF"/>
                  </a:solidFill>
                  <a:latin typeface="Disket Mono"/>
                  <a:ea typeface="Disket Mono"/>
                  <a:cs typeface="Disket Mono"/>
                  <a:sym typeface="Disket Mono"/>
                </a:rPr>
                <a:t>    Students Feel More Engaged and</a:t>
              </a:r>
            </a:p>
            <a:p>
              <a:pPr algn="l">
                <a:lnSpc>
                  <a:spcPts val="3359"/>
                </a:lnSpc>
              </a:pPr>
              <a:r>
                <a:rPr lang="en-US" sz="2399">
                  <a:solidFill>
                    <a:srgbClr val="FFFFFF"/>
                  </a:solidFill>
                  <a:latin typeface="Disket Mono"/>
                  <a:ea typeface="Disket Mono"/>
                  <a:cs typeface="Disket Mono"/>
                  <a:sym typeface="Disket Mono"/>
                </a:rPr>
                <a:t>    </a:t>
              </a:r>
              <a:r>
                <a:rPr lang="en-US" sz="2399">
                  <a:solidFill>
                    <a:srgbClr val="FFFFFF"/>
                  </a:solidFill>
                  <a:latin typeface="Disket Mono"/>
                  <a:ea typeface="Disket Mono"/>
                  <a:cs typeface="Disket Mono"/>
                  <a:sym typeface="Disket Mono"/>
                </a:rPr>
                <a:t>Responsible</a:t>
              </a:r>
            </a:p>
          </p:txBody>
        </p:sp>
      </p:grpSp>
      <p:sp>
        <p:nvSpPr>
          <p:cNvPr name="Freeform 14" id="14"/>
          <p:cNvSpPr/>
          <p:nvPr/>
        </p:nvSpPr>
        <p:spPr>
          <a:xfrm flipH="true" flipV="false" rot="0">
            <a:off x="8712793" y="5255329"/>
            <a:ext cx="335928" cy="313329"/>
          </a:xfrm>
          <a:custGeom>
            <a:avLst/>
            <a:gdLst/>
            <a:ahLst/>
            <a:cxnLst/>
            <a:rect r="r" b="b" t="t" l="l"/>
            <a:pathLst>
              <a:path h="313329" w="335928">
                <a:moveTo>
                  <a:pt x="335928" y="0"/>
                </a:moveTo>
                <a:lnTo>
                  <a:pt x="0" y="0"/>
                </a:lnTo>
                <a:lnTo>
                  <a:pt x="0" y="313328"/>
                </a:lnTo>
                <a:lnTo>
                  <a:pt x="335928" y="313328"/>
                </a:lnTo>
                <a:lnTo>
                  <a:pt x="3359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8186164" y="6872325"/>
            <a:ext cx="9073136" cy="1472865"/>
            <a:chOff x="0" y="0"/>
            <a:chExt cx="2389632" cy="387915"/>
          </a:xfrm>
        </p:grpSpPr>
        <p:sp>
          <p:nvSpPr>
            <p:cNvPr name="Freeform 16" id="16"/>
            <p:cNvSpPr/>
            <p:nvPr/>
          </p:nvSpPr>
          <p:spPr>
            <a:xfrm flipH="false" flipV="false" rot="0">
              <a:off x="0" y="0"/>
              <a:ext cx="2389632" cy="387915"/>
            </a:xfrm>
            <a:custGeom>
              <a:avLst/>
              <a:gdLst/>
              <a:ahLst/>
              <a:cxnLst/>
              <a:rect r="r" b="b" t="t" l="l"/>
              <a:pathLst>
                <a:path h="387915" w="2389632">
                  <a:moveTo>
                    <a:pt x="41811" y="0"/>
                  </a:moveTo>
                  <a:lnTo>
                    <a:pt x="2347822" y="0"/>
                  </a:lnTo>
                  <a:cubicBezTo>
                    <a:pt x="2370913" y="0"/>
                    <a:pt x="2389632" y="18719"/>
                    <a:pt x="2389632" y="41811"/>
                  </a:cubicBezTo>
                  <a:lnTo>
                    <a:pt x="2389632" y="346104"/>
                  </a:lnTo>
                  <a:cubicBezTo>
                    <a:pt x="2389632" y="369196"/>
                    <a:pt x="2370913" y="387915"/>
                    <a:pt x="2347822" y="387915"/>
                  </a:cubicBezTo>
                  <a:lnTo>
                    <a:pt x="41811" y="387915"/>
                  </a:lnTo>
                  <a:cubicBezTo>
                    <a:pt x="18719" y="387915"/>
                    <a:pt x="0" y="369196"/>
                    <a:pt x="0" y="346104"/>
                  </a:cubicBezTo>
                  <a:lnTo>
                    <a:pt x="0" y="41811"/>
                  </a:lnTo>
                  <a:cubicBezTo>
                    <a:pt x="0" y="18719"/>
                    <a:pt x="18719" y="0"/>
                    <a:pt x="41811" y="0"/>
                  </a:cubicBezTo>
                  <a:close/>
                </a:path>
              </a:pathLst>
            </a:custGeom>
            <a:solidFill>
              <a:srgbClr val="000000"/>
            </a:solidFill>
            <a:ln w="47625" cap="rnd">
              <a:solidFill>
                <a:srgbClr val="21EF80"/>
              </a:solidFill>
              <a:prstDash val="solid"/>
              <a:round/>
            </a:ln>
          </p:spPr>
        </p:sp>
        <p:sp>
          <p:nvSpPr>
            <p:cNvPr name="TextBox 17" id="17"/>
            <p:cNvSpPr txBox="true"/>
            <p:nvPr/>
          </p:nvSpPr>
          <p:spPr>
            <a:xfrm>
              <a:off x="0" y="-57150"/>
              <a:ext cx="2389632" cy="445065"/>
            </a:xfrm>
            <a:prstGeom prst="rect">
              <a:avLst/>
            </a:prstGeom>
          </p:spPr>
          <p:txBody>
            <a:bodyPr anchor="ctr" rtlCol="false" tIns="254000" lIns="254000" bIns="254000" rIns="254000"/>
            <a:lstStyle/>
            <a:p>
              <a:pPr algn="l">
                <a:lnSpc>
                  <a:spcPts val="3359"/>
                </a:lnSpc>
              </a:pPr>
              <a:r>
                <a:rPr lang="en-US" sz="2399">
                  <a:solidFill>
                    <a:srgbClr val="FFFFFF"/>
                  </a:solidFill>
                  <a:latin typeface="Disket Mono"/>
                  <a:ea typeface="Disket Mono"/>
                  <a:cs typeface="Disket Mono"/>
                  <a:sym typeface="Disket Mono"/>
                </a:rPr>
                <a:t>    Rewards Create a Record of Learning</a:t>
              </a:r>
            </a:p>
            <a:p>
              <a:pPr algn="l">
                <a:lnSpc>
                  <a:spcPts val="3359"/>
                </a:lnSpc>
              </a:pPr>
              <a:r>
                <a:rPr lang="en-US" sz="2399">
                  <a:solidFill>
                    <a:srgbClr val="FFFFFF"/>
                  </a:solidFill>
                  <a:latin typeface="Disket Mono"/>
                  <a:ea typeface="Disket Mono"/>
                  <a:cs typeface="Disket Mono"/>
                  <a:sym typeface="Disket Mono"/>
                </a:rPr>
                <a:t>    </a:t>
              </a:r>
              <a:r>
                <a:rPr lang="en-US" sz="2399">
                  <a:solidFill>
                    <a:srgbClr val="FFFFFF"/>
                  </a:solidFill>
                  <a:latin typeface="Disket Mono"/>
                  <a:ea typeface="Disket Mono"/>
                  <a:cs typeface="Disket Mono"/>
                  <a:sym typeface="Disket Mono"/>
                </a:rPr>
                <a:t>Success</a:t>
              </a:r>
            </a:p>
          </p:txBody>
        </p:sp>
      </p:grpSp>
      <p:sp>
        <p:nvSpPr>
          <p:cNvPr name="Freeform 18" id="18"/>
          <p:cNvSpPr/>
          <p:nvPr/>
        </p:nvSpPr>
        <p:spPr>
          <a:xfrm flipH="true" flipV="false" rot="0">
            <a:off x="8712793" y="7452093"/>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19" id="19"/>
          <p:cNvPicPr>
            <a:picLocks noChangeAspect="true"/>
          </p:cNvPicPr>
          <p:nvPr/>
        </p:nvPicPr>
        <p:blipFill>
          <a:blip r:embed="rId8"/>
          <a:srcRect l="0" t="0" r="0" b="0"/>
          <a:stretch>
            <a:fillRect/>
          </a:stretch>
        </p:blipFill>
        <p:spPr>
          <a:xfrm flipH="false" flipV="false" rot="0">
            <a:off x="16848318" y="719461"/>
            <a:ext cx="744368" cy="331244"/>
          </a:xfrm>
          <a:prstGeom prst="rect">
            <a:avLst/>
          </a:prstGeom>
        </p:spPr>
      </p:pic>
      <p:sp>
        <p:nvSpPr>
          <p:cNvPr name="Freeform 20" id="20"/>
          <p:cNvSpPr/>
          <p:nvPr/>
        </p:nvSpPr>
        <p:spPr>
          <a:xfrm flipH="false" flipV="false" rot="0">
            <a:off x="14333567" y="719461"/>
            <a:ext cx="2193866" cy="362985"/>
          </a:xfrm>
          <a:custGeom>
            <a:avLst/>
            <a:gdLst/>
            <a:ahLst/>
            <a:cxnLst/>
            <a:rect r="r" b="b" t="t" l="l"/>
            <a:pathLst>
              <a:path h="362985" w="2193866">
                <a:moveTo>
                  <a:pt x="0" y="0"/>
                </a:moveTo>
                <a:lnTo>
                  <a:pt x="2193866" y="0"/>
                </a:lnTo>
                <a:lnTo>
                  <a:pt x="2193866" y="362985"/>
                </a:lnTo>
                <a:lnTo>
                  <a:pt x="0" y="362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1" id="21"/>
          <p:cNvGrpSpPr/>
          <p:nvPr/>
        </p:nvGrpSpPr>
        <p:grpSpPr>
          <a:xfrm rot="0">
            <a:off x="7234164" y="588745"/>
            <a:ext cx="1211480" cy="624416"/>
            <a:chOff x="0" y="0"/>
            <a:chExt cx="1615307" cy="832555"/>
          </a:xfrm>
        </p:grpSpPr>
        <p:sp>
          <p:nvSpPr>
            <p:cNvPr name="TextBox 22" id="22"/>
            <p:cNvSpPr txBox="true"/>
            <p:nvPr/>
          </p:nvSpPr>
          <p:spPr>
            <a:xfrm rot="0">
              <a:off x="832555" y="18217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01</a:t>
              </a:r>
            </a:p>
          </p:txBody>
        </p:sp>
        <p:sp>
          <p:nvSpPr>
            <p:cNvPr name="Freeform 23" id="23"/>
            <p:cNvSpPr/>
            <p:nvPr/>
          </p:nvSpPr>
          <p:spPr>
            <a:xfrm flipH="false" flipV="false" rot="2775787">
              <a:off x="121853" y="121853"/>
              <a:ext cx="588848" cy="588848"/>
            </a:xfrm>
            <a:custGeom>
              <a:avLst/>
              <a:gdLst/>
              <a:ahLst/>
              <a:cxnLst/>
              <a:rect r="r" b="b" t="t" l="l"/>
              <a:pathLst>
                <a:path h="588848" w="588848">
                  <a:moveTo>
                    <a:pt x="0" y="0"/>
                  </a:moveTo>
                  <a:lnTo>
                    <a:pt x="588848" y="0"/>
                  </a:lnTo>
                  <a:lnTo>
                    <a:pt x="588848" y="588848"/>
                  </a:lnTo>
                  <a:lnTo>
                    <a:pt x="0" y="5888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4" id="24"/>
          <p:cNvGrpSpPr/>
          <p:nvPr/>
        </p:nvGrpSpPr>
        <p:grpSpPr>
          <a:xfrm rot="0">
            <a:off x="10191499" y="729709"/>
            <a:ext cx="862336" cy="327152"/>
            <a:chOff x="0" y="0"/>
            <a:chExt cx="1149782" cy="436203"/>
          </a:xfrm>
        </p:grpSpPr>
        <p:sp>
          <p:nvSpPr>
            <p:cNvPr name="TextBox 25" id="25"/>
            <p:cNvSpPr txBox="true"/>
            <p:nvPr/>
          </p:nvSpPr>
          <p:spPr>
            <a:xfrm rot="0">
              <a:off x="367030"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12</a:t>
              </a:r>
            </a:p>
          </p:txBody>
        </p:sp>
        <p:sp>
          <p:nvSpPr>
            <p:cNvPr name="Freeform 26" id="26"/>
            <p:cNvSpPr/>
            <p:nvPr/>
          </p:nvSpPr>
          <p:spPr>
            <a:xfrm flipH="false" flipV="false" rot="0">
              <a:off x="0" y="20313"/>
              <a:ext cx="367030" cy="332329"/>
            </a:xfrm>
            <a:custGeom>
              <a:avLst/>
              <a:gdLst/>
              <a:ahLst/>
              <a:cxnLst/>
              <a:rect r="r" b="b" t="t" l="l"/>
              <a:pathLst>
                <a:path h="332329" w="367030">
                  <a:moveTo>
                    <a:pt x="0" y="0"/>
                  </a:moveTo>
                  <a:lnTo>
                    <a:pt x="367030" y="0"/>
                  </a:lnTo>
                  <a:lnTo>
                    <a:pt x="367030" y="332329"/>
                  </a:lnTo>
                  <a:lnTo>
                    <a:pt x="0" y="33232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7" id="27"/>
          <p:cNvGrpSpPr/>
          <p:nvPr/>
        </p:nvGrpSpPr>
        <p:grpSpPr>
          <a:xfrm rot="0">
            <a:off x="8863538" y="703945"/>
            <a:ext cx="908861" cy="327152"/>
            <a:chOff x="0" y="0"/>
            <a:chExt cx="1211815" cy="436203"/>
          </a:xfrm>
        </p:grpSpPr>
        <p:sp>
          <p:nvSpPr>
            <p:cNvPr name="TextBox 28" id="28"/>
            <p:cNvSpPr txBox="true"/>
            <p:nvPr/>
          </p:nvSpPr>
          <p:spPr>
            <a:xfrm rot="0">
              <a:off x="429063" y="-9525"/>
              <a:ext cx="782752" cy="445684"/>
            </a:xfrm>
            <a:prstGeom prst="rect">
              <a:avLst/>
            </a:prstGeom>
          </p:spPr>
          <p:txBody>
            <a:bodyPr anchor="t" rtlCol="false" tIns="0" lIns="0" bIns="0" rIns="0">
              <a:spAutoFit/>
            </a:bodyPr>
            <a:lstStyle/>
            <a:p>
              <a:pPr algn="ctr">
                <a:lnSpc>
                  <a:spcPts val="2463"/>
                </a:lnSpc>
              </a:pPr>
              <a:r>
                <a:rPr lang="en-US" sz="2199">
                  <a:solidFill>
                    <a:srgbClr val="FFFFFF"/>
                  </a:solidFill>
                  <a:latin typeface="Arcade Gamer"/>
                  <a:ea typeface="Arcade Gamer"/>
                  <a:cs typeface="Arcade Gamer"/>
                  <a:sym typeface="Arcade Gamer"/>
                </a:rPr>
                <a:t>07</a:t>
              </a:r>
            </a:p>
          </p:txBody>
        </p:sp>
        <p:sp>
          <p:nvSpPr>
            <p:cNvPr name="Freeform 29" id="29"/>
            <p:cNvSpPr/>
            <p:nvPr/>
          </p:nvSpPr>
          <p:spPr>
            <a:xfrm flipH="false" flipV="false" rot="0">
              <a:off x="0" y="58413"/>
              <a:ext cx="429063" cy="332329"/>
            </a:xfrm>
            <a:custGeom>
              <a:avLst/>
              <a:gdLst/>
              <a:ahLst/>
              <a:cxnLst/>
              <a:rect r="r" b="b" t="t" l="l"/>
              <a:pathLst>
                <a:path h="332329" w="429063">
                  <a:moveTo>
                    <a:pt x="0" y="0"/>
                  </a:moveTo>
                  <a:lnTo>
                    <a:pt x="429063" y="0"/>
                  </a:lnTo>
                  <a:lnTo>
                    <a:pt x="429063" y="332329"/>
                  </a:lnTo>
                  <a:lnTo>
                    <a:pt x="0" y="3323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pic>
        <p:nvPicPr>
          <p:cNvPr name="Picture 30" id="30"/>
          <p:cNvPicPr>
            <a:picLocks noChangeAspect="true"/>
          </p:cNvPicPr>
          <p:nvPr/>
        </p:nvPicPr>
        <p:blipFill>
          <a:blip r:embed="rId17"/>
          <a:srcRect l="0" t="0" r="0" b="0"/>
          <a:stretch>
            <a:fillRect/>
          </a:stretch>
        </p:blipFill>
        <p:spPr>
          <a:xfrm flipH="false" flipV="false" rot="0">
            <a:off x="4315567" y="7714250"/>
            <a:ext cx="1672322" cy="1990859"/>
          </a:xfrm>
          <a:prstGeom prst="rect">
            <a:avLst/>
          </a:prstGeom>
        </p:spPr>
      </p:pic>
      <p:sp>
        <p:nvSpPr>
          <p:cNvPr name="Freeform 31" id="31"/>
          <p:cNvSpPr/>
          <p:nvPr/>
        </p:nvSpPr>
        <p:spPr>
          <a:xfrm flipH="false" flipV="false" rot="0">
            <a:off x="-588806" y="-446842"/>
            <a:ext cx="5271418" cy="10244805"/>
          </a:xfrm>
          <a:custGeom>
            <a:avLst/>
            <a:gdLst/>
            <a:ahLst/>
            <a:cxnLst/>
            <a:rect r="r" b="b" t="t" l="l"/>
            <a:pathLst>
              <a:path h="10244805" w="5271418">
                <a:moveTo>
                  <a:pt x="0" y="0"/>
                </a:moveTo>
                <a:lnTo>
                  <a:pt x="5271417" y="0"/>
                </a:lnTo>
                <a:lnTo>
                  <a:pt x="5271417" y="10244805"/>
                </a:lnTo>
                <a:lnTo>
                  <a:pt x="0" y="10244805"/>
                </a:lnTo>
                <a:lnTo>
                  <a:pt x="0" y="0"/>
                </a:lnTo>
                <a:close/>
              </a:path>
            </a:pathLst>
          </a:custGeom>
          <a:blipFill>
            <a:blip r:embed="rId18">
              <a:alphaModFix amt="29000"/>
              <a:extLst>
                <a:ext uri="{96DAC541-7B7A-43D3-8B79-37D633B846F1}">
                  <asvg:svgBlip xmlns:asvg="http://schemas.microsoft.com/office/drawing/2016/SVG/main" r:embed="rId19"/>
                </a:ext>
              </a:extLst>
            </a:blip>
            <a:stretch>
              <a:fillRect l="0" t="0" r="0" b="0"/>
            </a:stretch>
          </a:blipFill>
        </p:spPr>
      </p:sp>
      <p:sp>
        <p:nvSpPr>
          <p:cNvPr name="TextBox 32" id="32"/>
          <p:cNvSpPr txBox="true"/>
          <p:nvPr/>
        </p:nvSpPr>
        <p:spPr>
          <a:xfrm rot="0">
            <a:off x="615775" y="3888621"/>
            <a:ext cx="7224130" cy="1564353"/>
          </a:xfrm>
          <a:prstGeom prst="rect">
            <a:avLst/>
          </a:prstGeom>
        </p:spPr>
        <p:txBody>
          <a:bodyPr anchor="t" rtlCol="false" tIns="0" lIns="0" bIns="0" rIns="0">
            <a:spAutoFit/>
          </a:bodyPr>
          <a:lstStyle/>
          <a:p>
            <a:pPr algn="l">
              <a:lnSpc>
                <a:spcPts val="5939"/>
              </a:lnSpc>
            </a:pPr>
            <a:r>
              <a:rPr lang="en-US" sz="5303">
                <a:solidFill>
                  <a:srgbClr val="FF63D8"/>
                </a:solidFill>
                <a:latin typeface="Arcade Gamer"/>
                <a:ea typeface="Arcade Gamer"/>
                <a:cs typeface="Arcade Gamer"/>
                <a:sym typeface="Arcade Gamer"/>
              </a:rPr>
              <a:t>ADVANTAGES OF GAMIFICATION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7531214" y="783896"/>
            <a:ext cx="4432206" cy="1617108"/>
            <a:chOff x="0" y="0"/>
            <a:chExt cx="1167330" cy="425905"/>
          </a:xfrm>
        </p:grpSpPr>
        <p:sp>
          <p:nvSpPr>
            <p:cNvPr name="Freeform 3" id="3"/>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21EF80"/>
              </a:solidFill>
              <a:prstDash val="solid"/>
              <a:round/>
            </a:ln>
          </p:spPr>
        </p:sp>
        <p:sp>
          <p:nvSpPr>
            <p:cNvPr name="TextBox 4" id="4"/>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21EF80"/>
                  </a:solidFill>
                  <a:latin typeface="Arcade Gamer"/>
                  <a:ea typeface="Arcade Gamer"/>
                  <a:cs typeface="Arcade Gamer"/>
                  <a:sym typeface="Arcade Gamer"/>
                </a:rPr>
                <a:t>1)</a:t>
              </a:r>
              <a:r>
                <a:rPr lang="en-US" sz="2200">
                  <a:solidFill>
                    <a:srgbClr val="FFFFFF"/>
                  </a:solidFill>
                  <a:latin typeface="Arcade Gamer"/>
                  <a:ea typeface="Arcade Gamer"/>
                  <a:cs typeface="Arcade Gamer"/>
                  <a:sym typeface="Arcade Gamer"/>
                </a:rPr>
                <a:t> DEFINE LEARNING OBJECTIVES</a:t>
              </a:r>
            </a:p>
          </p:txBody>
        </p:sp>
      </p:grpSp>
      <p:grpSp>
        <p:nvGrpSpPr>
          <p:cNvPr name="Group 5" id="5"/>
          <p:cNvGrpSpPr/>
          <p:nvPr/>
        </p:nvGrpSpPr>
        <p:grpSpPr>
          <a:xfrm rot="0">
            <a:off x="7531214" y="2610554"/>
            <a:ext cx="4432206" cy="1617108"/>
            <a:chOff x="0" y="0"/>
            <a:chExt cx="1167330" cy="425905"/>
          </a:xfrm>
        </p:grpSpPr>
        <p:sp>
          <p:nvSpPr>
            <p:cNvPr name="Freeform 6" id="6"/>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FF63D8"/>
              </a:solidFill>
              <a:prstDash val="solid"/>
              <a:round/>
            </a:ln>
          </p:spPr>
        </p:sp>
        <p:sp>
          <p:nvSpPr>
            <p:cNvPr name="TextBox 7" id="7"/>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FF63D8"/>
                  </a:solidFill>
                  <a:latin typeface="Arcade Gamer"/>
                  <a:ea typeface="Arcade Gamer"/>
                  <a:cs typeface="Arcade Gamer"/>
                  <a:sym typeface="Arcade Gamer"/>
                </a:rPr>
                <a:t>3) </a:t>
              </a:r>
              <a:r>
                <a:rPr lang="en-US" sz="2200">
                  <a:solidFill>
                    <a:srgbClr val="FFFFFF"/>
                  </a:solidFill>
                  <a:latin typeface="Arcade Gamer"/>
                  <a:ea typeface="Arcade Gamer"/>
                  <a:cs typeface="Arcade Gamer"/>
                  <a:sym typeface="Arcade Gamer"/>
                </a:rPr>
                <a:t>STORYTELLING AND SCENARIOS</a:t>
              </a:r>
            </a:p>
          </p:txBody>
        </p:sp>
      </p:grpSp>
      <p:grpSp>
        <p:nvGrpSpPr>
          <p:cNvPr name="Group 8" id="8"/>
          <p:cNvGrpSpPr/>
          <p:nvPr/>
        </p:nvGrpSpPr>
        <p:grpSpPr>
          <a:xfrm rot="0">
            <a:off x="7531214" y="4437212"/>
            <a:ext cx="4432206" cy="1617108"/>
            <a:chOff x="0" y="0"/>
            <a:chExt cx="1167330" cy="425905"/>
          </a:xfrm>
        </p:grpSpPr>
        <p:sp>
          <p:nvSpPr>
            <p:cNvPr name="Freeform 9" id="9"/>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21EF80"/>
              </a:solidFill>
              <a:prstDash val="solid"/>
              <a:round/>
            </a:ln>
          </p:spPr>
        </p:sp>
        <p:sp>
          <p:nvSpPr>
            <p:cNvPr name="TextBox 10" id="10"/>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21EF80"/>
                  </a:solidFill>
                  <a:latin typeface="Arcade Gamer"/>
                  <a:ea typeface="Arcade Gamer"/>
                  <a:cs typeface="Arcade Gamer"/>
                  <a:sym typeface="Arcade Gamer"/>
                </a:rPr>
                <a:t>5) </a:t>
              </a:r>
              <a:r>
                <a:rPr lang="en-US" sz="2200">
                  <a:solidFill>
                    <a:srgbClr val="FFFFFF"/>
                  </a:solidFill>
                  <a:latin typeface="Arcade Gamer"/>
                  <a:ea typeface="Arcade Gamer"/>
                  <a:cs typeface="Arcade Gamer"/>
                  <a:sym typeface="Arcade Gamer"/>
                </a:rPr>
                <a:t>TRACK PROGRESS</a:t>
              </a:r>
            </a:p>
          </p:txBody>
        </p:sp>
      </p:grpSp>
      <p:grpSp>
        <p:nvGrpSpPr>
          <p:cNvPr name="Group 11" id="11"/>
          <p:cNvGrpSpPr/>
          <p:nvPr/>
        </p:nvGrpSpPr>
        <p:grpSpPr>
          <a:xfrm rot="0">
            <a:off x="7476157" y="6263871"/>
            <a:ext cx="4432206" cy="1617108"/>
            <a:chOff x="0" y="0"/>
            <a:chExt cx="1167330" cy="425905"/>
          </a:xfrm>
        </p:grpSpPr>
        <p:sp>
          <p:nvSpPr>
            <p:cNvPr name="Freeform 12" id="12"/>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FF63D8"/>
              </a:solidFill>
              <a:prstDash val="solid"/>
              <a:round/>
            </a:ln>
          </p:spPr>
        </p:sp>
        <p:sp>
          <p:nvSpPr>
            <p:cNvPr name="TextBox 13" id="13"/>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FF63D8"/>
                  </a:solidFill>
                  <a:latin typeface="Arcade Gamer"/>
                  <a:ea typeface="Arcade Gamer"/>
                  <a:cs typeface="Arcade Gamer"/>
                  <a:sym typeface="Arcade Gamer"/>
                </a:rPr>
                <a:t>7) </a:t>
              </a:r>
              <a:r>
                <a:rPr lang="en-US" sz="2200">
                  <a:solidFill>
                    <a:srgbClr val="FFFFFF"/>
                  </a:solidFill>
                  <a:latin typeface="Arcade Gamer"/>
                  <a:ea typeface="Arcade Gamer"/>
                  <a:cs typeface="Arcade Gamer"/>
                  <a:sym typeface="Arcade Gamer"/>
                </a:rPr>
                <a:t>BADGES OR CERTIFICATES</a:t>
              </a:r>
            </a:p>
          </p:txBody>
        </p:sp>
      </p:grpSp>
      <p:grpSp>
        <p:nvGrpSpPr>
          <p:cNvPr name="Group 14" id="14"/>
          <p:cNvGrpSpPr/>
          <p:nvPr/>
        </p:nvGrpSpPr>
        <p:grpSpPr>
          <a:xfrm rot="0">
            <a:off x="12316454" y="783896"/>
            <a:ext cx="4432206" cy="1787526"/>
            <a:chOff x="0" y="0"/>
            <a:chExt cx="1167330" cy="470789"/>
          </a:xfrm>
        </p:grpSpPr>
        <p:sp>
          <p:nvSpPr>
            <p:cNvPr name="Freeform 15" id="15"/>
            <p:cNvSpPr/>
            <p:nvPr/>
          </p:nvSpPr>
          <p:spPr>
            <a:xfrm flipH="false" flipV="false" rot="0">
              <a:off x="0" y="0"/>
              <a:ext cx="1167330" cy="470789"/>
            </a:xfrm>
            <a:custGeom>
              <a:avLst/>
              <a:gdLst/>
              <a:ahLst/>
              <a:cxnLst/>
              <a:rect r="r" b="b" t="t" l="l"/>
              <a:pathLst>
                <a:path h="470789" w="1167330">
                  <a:moveTo>
                    <a:pt x="85590" y="0"/>
                  </a:moveTo>
                  <a:lnTo>
                    <a:pt x="1081740" y="0"/>
                  </a:lnTo>
                  <a:cubicBezTo>
                    <a:pt x="1104440" y="0"/>
                    <a:pt x="1126210" y="9018"/>
                    <a:pt x="1142261" y="25069"/>
                  </a:cubicBezTo>
                  <a:cubicBezTo>
                    <a:pt x="1158312" y="41120"/>
                    <a:pt x="1167330" y="62890"/>
                    <a:pt x="1167330" y="85590"/>
                  </a:cubicBezTo>
                  <a:lnTo>
                    <a:pt x="1167330" y="385198"/>
                  </a:lnTo>
                  <a:cubicBezTo>
                    <a:pt x="1167330" y="407898"/>
                    <a:pt x="1158312" y="429669"/>
                    <a:pt x="1142261" y="445720"/>
                  </a:cubicBezTo>
                  <a:cubicBezTo>
                    <a:pt x="1126210" y="461771"/>
                    <a:pt x="1104440" y="470789"/>
                    <a:pt x="1081740" y="470789"/>
                  </a:cubicBezTo>
                  <a:lnTo>
                    <a:pt x="85590" y="470789"/>
                  </a:lnTo>
                  <a:cubicBezTo>
                    <a:pt x="62890" y="470789"/>
                    <a:pt x="41120" y="461771"/>
                    <a:pt x="25069" y="445720"/>
                  </a:cubicBezTo>
                  <a:cubicBezTo>
                    <a:pt x="9018" y="429669"/>
                    <a:pt x="0" y="407898"/>
                    <a:pt x="0" y="385198"/>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FF63D8"/>
              </a:solidFill>
              <a:prstDash val="solid"/>
              <a:round/>
            </a:ln>
          </p:spPr>
        </p:sp>
        <p:sp>
          <p:nvSpPr>
            <p:cNvPr name="TextBox 16" id="16"/>
            <p:cNvSpPr txBox="true"/>
            <p:nvPr/>
          </p:nvSpPr>
          <p:spPr>
            <a:xfrm>
              <a:off x="0" y="-66675"/>
              <a:ext cx="1167330" cy="537464"/>
            </a:xfrm>
            <a:prstGeom prst="rect">
              <a:avLst/>
            </a:prstGeom>
          </p:spPr>
          <p:txBody>
            <a:bodyPr anchor="ctr" rtlCol="false" tIns="254000" lIns="254000" bIns="254000" rIns="254000"/>
            <a:lstStyle/>
            <a:p>
              <a:pPr algn="ctr">
                <a:lnSpc>
                  <a:spcPts val="3080"/>
                </a:lnSpc>
              </a:pPr>
              <a:r>
                <a:rPr lang="en-US" sz="2200">
                  <a:solidFill>
                    <a:srgbClr val="FF63D8"/>
                  </a:solidFill>
                  <a:latin typeface="Arcade Gamer"/>
                  <a:ea typeface="Arcade Gamer"/>
                  <a:cs typeface="Arcade Gamer"/>
                  <a:sym typeface="Arcade Gamer"/>
                </a:rPr>
                <a:t>2) </a:t>
              </a:r>
              <a:r>
                <a:rPr lang="en-US" sz="2200">
                  <a:solidFill>
                    <a:srgbClr val="FFFFFF"/>
                  </a:solidFill>
                  <a:latin typeface="Arcade Gamer"/>
                  <a:ea typeface="Arcade Gamer"/>
                  <a:cs typeface="Arcade Gamer"/>
                  <a:sym typeface="Arcade Gamer"/>
                </a:rPr>
                <a:t>SELECT GAMIFICATION ELEMENTS</a:t>
              </a:r>
            </a:p>
          </p:txBody>
        </p:sp>
      </p:grpSp>
      <p:grpSp>
        <p:nvGrpSpPr>
          <p:cNvPr name="Group 17" id="17"/>
          <p:cNvGrpSpPr/>
          <p:nvPr/>
        </p:nvGrpSpPr>
        <p:grpSpPr>
          <a:xfrm rot="0">
            <a:off x="12316454" y="2610554"/>
            <a:ext cx="4432206" cy="1617108"/>
            <a:chOff x="0" y="0"/>
            <a:chExt cx="1167330" cy="425905"/>
          </a:xfrm>
        </p:grpSpPr>
        <p:sp>
          <p:nvSpPr>
            <p:cNvPr name="Freeform 18" id="18"/>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21EF80"/>
              </a:solidFill>
              <a:prstDash val="solid"/>
              <a:round/>
            </a:ln>
          </p:spPr>
        </p:sp>
        <p:sp>
          <p:nvSpPr>
            <p:cNvPr name="TextBox 19" id="19"/>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21EF80"/>
                  </a:solidFill>
                  <a:latin typeface="Arcade Gamer"/>
                  <a:ea typeface="Arcade Gamer"/>
                  <a:cs typeface="Arcade Gamer"/>
                  <a:sym typeface="Arcade Gamer"/>
                </a:rPr>
                <a:t>4. </a:t>
              </a:r>
              <a:r>
                <a:rPr lang="en-US" sz="2200">
                  <a:solidFill>
                    <a:srgbClr val="FFFFFF"/>
                  </a:solidFill>
                  <a:latin typeface="Arcade Gamer"/>
                  <a:ea typeface="Arcade Gamer"/>
                  <a:cs typeface="Arcade Gamer"/>
                  <a:sym typeface="Arcade Gamer"/>
                </a:rPr>
                <a:t>GAMIFIED ASSESSMENTS</a:t>
              </a:r>
            </a:p>
          </p:txBody>
        </p:sp>
      </p:grpSp>
      <p:grpSp>
        <p:nvGrpSpPr>
          <p:cNvPr name="Group 20" id="20"/>
          <p:cNvGrpSpPr/>
          <p:nvPr/>
        </p:nvGrpSpPr>
        <p:grpSpPr>
          <a:xfrm rot="0">
            <a:off x="12316454" y="4437212"/>
            <a:ext cx="4432206" cy="1617108"/>
            <a:chOff x="0" y="0"/>
            <a:chExt cx="1167330" cy="425905"/>
          </a:xfrm>
        </p:grpSpPr>
        <p:sp>
          <p:nvSpPr>
            <p:cNvPr name="Freeform 21" id="21"/>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FF63D8"/>
              </a:solidFill>
              <a:prstDash val="solid"/>
              <a:round/>
            </a:ln>
          </p:spPr>
        </p:sp>
        <p:sp>
          <p:nvSpPr>
            <p:cNvPr name="TextBox 22" id="22"/>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FF63D8"/>
                  </a:solidFill>
                  <a:latin typeface="Arcade Gamer"/>
                  <a:ea typeface="Arcade Gamer"/>
                  <a:cs typeface="Arcade Gamer"/>
                  <a:sym typeface="Arcade Gamer"/>
                </a:rPr>
                <a:t>6) </a:t>
              </a:r>
              <a:r>
                <a:rPr lang="en-US" sz="2200">
                  <a:solidFill>
                    <a:srgbClr val="FFFFFF"/>
                  </a:solidFill>
                  <a:latin typeface="Arcade Gamer"/>
                  <a:ea typeface="Arcade Gamer"/>
                  <a:cs typeface="Arcade Gamer"/>
                  <a:sym typeface="Arcade Gamer"/>
                </a:rPr>
                <a:t>COLLABORATIVE CHALLENGES</a:t>
              </a:r>
            </a:p>
          </p:txBody>
        </p:sp>
      </p:grpSp>
      <p:grpSp>
        <p:nvGrpSpPr>
          <p:cNvPr name="Group 23" id="23"/>
          <p:cNvGrpSpPr/>
          <p:nvPr/>
        </p:nvGrpSpPr>
        <p:grpSpPr>
          <a:xfrm rot="0">
            <a:off x="12316454" y="6262074"/>
            <a:ext cx="4432206" cy="1617108"/>
            <a:chOff x="0" y="0"/>
            <a:chExt cx="1167330" cy="425905"/>
          </a:xfrm>
        </p:grpSpPr>
        <p:sp>
          <p:nvSpPr>
            <p:cNvPr name="Freeform 24" id="24"/>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21EF80"/>
              </a:solidFill>
              <a:prstDash val="solid"/>
              <a:round/>
            </a:ln>
          </p:spPr>
        </p:sp>
        <p:sp>
          <p:nvSpPr>
            <p:cNvPr name="TextBox 25" id="25"/>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21EF80"/>
                  </a:solidFill>
                  <a:latin typeface="Arcade Gamer"/>
                  <a:ea typeface="Arcade Gamer"/>
                  <a:cs typeface="Arcade Gamer"/>
                  <a:sym typeface="Arcade Gamer"/>
                </a:rPr>
                <a:t>8)</a:t>
              </a:r>
              <a:r>
                <a:rPr lang="en-US" sz="2200">
                  <a:solidFill>
                    <a:srgbClr val="FFFFFF"/>
                  </a:solidFill>
                  <a:latin typeface="Arcade Gamer"/>
                  <a:ea typeface="Arcade Gamer"/>
                  <a:cs typeface="Arcade Gamer"/>
                  <a:sym typeface="Arcade Gamer"/>
                </a:rPr>
                <a:t> LEADERBOARDS</a:t>
              </a:r>
            </a:p>
          </p:txBody>
        </p:sp>
      </p:grpSp>
      <p:sp>
        <p:nvSpPr>
          <p:cNvPr name="TextBox 26" id="26"/>
          <p:cNvSpPr txBox="true"/>
          <p:nvPr/>
        </p:nvSpPr>
        <p:spPr>
          <a:xfrm rot="0">
            <a:off x="685485" y="4348511"/>
            <a:ext cx="6493304" cy="1775460"/>
          </a:xfrm>
          <a:prstGeom prst="rect">
            <a:avLst/>
          </a:prstGeom>
        </p:spPr>
        <p:txBody>
          <a:bodyPr anchor="t" rtlCol="false" tIns="0" lIns="0" bIns="0" rIns="0">
            <a:spAutoFit/>
          </a:bodyPr>
          <a:lstStyle/>
          <a:p>
            <a:pPr algn="l">
              <a:lnSpc>
                <a:spcPts val="6720"/>
              </a:lnSpc>
            </a:pPr>
            <a:r>
              <a:rPr lang="en-US" sz="6000">
                <a:solidFill>
                  <a:srgbClr val="FF63D8"/>
                </a:solidFill>
                <a:latin typeface="Arcade Gamer"/>
                <a:ea typeface="Arcade Gamer"/>
                <a:cs typeface="Arcade Gamer"/>
                <a:sym typeface="Arcade Gamer"/>
              </a:rPr>
              <a:t>STEP-BY-STEP GUIDE</a:t>
            </a:r>
          </a:p>
        </p:txBody>
      </p:sp>
      <p:sp>
        <p:nvSpPr>
          <p:cNvPr name="Freeform 27" id="27"/>
          <p:cNvSpPr/>
          <p:nvPr/>
        </p:nvSpPr>
        <p:spPr>
          <a:xfrm flipH="false" flipV="false" rot="0">
            <a:off x="13942593" y="8915902"/>
            <a:ext cx="4914150" cy="1429571"/>
          </a:xfrm>
          <a:custGeom>
            <a:avLst/>
            <a:gdLst/>
            <a:ahLst/>
            <a:cxnLst/>
            <a:rect r="r" b="b" t="t" l="l"/>
            <a:pathLst>
              <a:path h="1429571" w="4914150">
                <a:moveTo>
                  <a:pt x="0" y="0"/>
                </a:moveTo>
                <a:lnTo>
                  <a:pt x="4914150" y="0"/>
                </a:lnTo>
                <a:lnTo>
                  <a:pt x="4914150" y="1429571"/>
                </a:lnTo>
                <a:lnTo>
                  <a:pt x="0" y="14295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9963834" y="9093726"/>
            <a:ext cx="4914150" cy="1429571"/>
          </a:xfrm>
          <a:custGeom>
            <a:avLst/>
            <a:gdLst/>
            <a:ahLst/>
            <a:cxnLst/>
            <a:rect r="r" b="b" t="t" l="l"/>
            <a:pathLst>
              <a:path h="1429571" w="4914150">
                <a:moveTo>
                  <a:pt x="0" y="0"/>
                </a:moveTo>
                <a:lnTo>
                  <a:pt x="4914150" y="0"/>
                </a:lnTo>
                <a:lnTo>
                  <a:pt x="4914150" y="1429570"/>
                </a:lnTo>
                <a:lnTo>
                  <a:pt x="0" y="14295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9" id="29"/>
          <p:cNvGrpSpPr/>
          <p:nvPr/>
        </p:nvGrpSpPr>
        <p:grpSpPr>
          <a:xfrm rot="0">
            <a:off x="12316454" y="8088732"/>
            <a:ext cx="4432206" cy="1617108"/>
            <a:chOff x="0" y="0"/>
            <a:chExt cx="1167330" cy="425905"/>
          </a:xfrm>
        </p:grpSpPr>
        <p:sp>
          <p:nvSpPr>
            <p:cNvPr name="Freeform 30" id="30"/>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FF63D8"/>
              </a:solidFill>
              <a:prstDash val="solid"/>
              <a:round/>
            </a:ln>
          </p:spPr>
        </p:sp>
        <p:sp>
          <p:nvSpPr>
            <p:cNvPr name="TextBox 31" id="31"/>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FF63D8"/>
                  </a:solidFill>
                  <a:latin typeface="Arcade Gamer"/>
                  <a:ea typeface="Arcade Gamer"/>
                  <a:cs typeface="Arcade Gamer"/>
                  <a:sym typeface="Arcade Gamer"/>
                </a:rPr>
                <a:t>10) </a:t>
              </a:r>
              <a:r>
                <a:rPr lang="en-US" sz="2200">
                  <a:solidFill>
                    <a:srgbClr val="FFFFFF"/>
                  </a:solidFill>
                  <a:latin typeface="Arcade Gamer"/>
                  <a:ea typeface="Arcade Gamer"/>
                  <a:cs typeface="Arcade Gamer"/>
                  <a:sym typeface="Arcade Gamer"/>
                </a:rPr>
                <a:t>IMPROVEMENTS</a:t>
              </a:r>
            </a:p>
          </p:txBody>
        </p:sp>
      </p:grpSp>
      <p:sp>
        <p:nvSpPr>
          <p:cNvPr name="Freeform 32" id="32"/>
          <p:cNvSpPr/>
          <p:nvPr/>
        </p:nvSpPr>
        <p:spPr>
          <a:xfrm flipH="false" flipV="false" rot="0">
            <a:off x="6611830" y="9429750"/>
            <a:ext cx="4914150" cy="1429571"/>
          </a:xfrm>
          <a:custGeom>
            <a:avLst/>
            <a:gdLst/>
            <a:ahLst/>
            <a:cxnLst/>
            <a:rect r="r" b="b" t="t" l="l"/>
            <a:pathLst>
              <a:path h="1429571" w="4914150">
                <a:moveTo>
                  <a:pt x="0" y="0"/>
                </a:moveTo>
                <a:lnTo>
                  <a:pt x="4914150" y="0"/>
                </a:lnTo>
                <a:lnTo>
                  <a:pt x="4914150" y="1429571"/>
                </a:lnTo>
                <a:lnTo>
                  <a:pt x="0" y="14295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2804498" y="9789461"/>
            <a:ext cx="4914150" cy="1429571"/>
          </a:xfrm>
          <a:custGeom>
            <a:avLst/>
            <a:gdLst/>
            <a:ahLst/>
            <a:cxnLst/>
            <a:rect r="r" b="b" t="t" l="l"/>
            <a:pathLst>
              <a:path h="1429571" w="4914150">
                <a:moveTo>
                  <a:pt x="0" y="0"/>
                </a:moveTo>
                <a:lnTo>
                  <a:pt x="4914150" y="0"/>
                </a:lnTo>
                <a:lnTo>
                  <a:pt x="4914150" y="1429571"/>
                </a:lnTo>
                <a:lnTo>
                  <a:pt x="0" y="14295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34" id="34"/>
          <p:cNvPicPr>
            <a:picLocks noChangeAspect="true"/>
          </p:cNvPicPr>
          <p:nvPr/>
        </p:nvPicPr>
        <p:blipFill>
          <a:blip r:embed="rId4"/>
          <a:srcRect l="0" t="0" r="0" b="0"/>
          <a:stretch>
            <a:fillRect/>
          </a:stretch>
        </p:blipFill>
        <p:spPr>
          <a:xfrm flipH="false" flipV="false" rot="0">
            <a:off x="4830674" y="8665091"/>
            <a:ext cx="2348115" cy="1744615"/>
          </a:xfrm>
          <a:prstGeom prst="rect">
            <a:avLst/>
          </a:prstGeom>
        </p:spPr>
      </p:pic>
      <p:grpSp>
        <p:nvGrpSpPr>
          <p:cNvPr name="Group 35" id="35"/>
          <p:cNvGrpSpPr/>
          <p:nvPr/>
        </p:nvGrpSpPr>
        <p:grpSpPr>
          <a:xfrm rot="0">
            <a:off x="7476157" y="8088732"/>
            <a:ext cx="4432206" cy="1617108"/>
            <a:chOff x="0" y="0"/>
            <a:chExt cx="1167330" cy="425905"/>
          </a:xfrm>
        </p:grpSpPr>
        <p:sp>
          <p:nvSpPr>
            <p:cNvPr name="Freeform 36" id="36"/>
            <p:cNvSpPr/>
            <p:nvPr/>
          </p:nvSpPr>
          <p:spPr>
            <a:xfrm flipH="false" flipV="false" rot="0">
              <a:off x="0" y="0"/>
              <a:ext cx="1167330" cy="425905"/>
            </a:xfrm>
            <a:custGeom>
              <a:avLst/>
              <a:gdLst/>
              <a:ahLst/>
              <a:cxnLst/>
              <a:rect r="r" b="b" t="t" l="l"/>
              <a:pathLst>
                <a:path h="425905" w="1167330">
                  <a:moveTo>
                    <a:pt x="85590" y="0"/>
                  </a:moveTo>
                  <a:lnTo>
                    <a:pt x="1081740" y="0"/>
                  </a:lnTo>
                  <a:cubicBezTo>
                    <a:pt x="1104440" y="0"/>
                    <a:pt x="1126210" y="9018"/>
                    <a:pt x="1142261" y="25069"/>
                  </a:cubicBezTo>
                  <a:cubicBezTo>
                    <a:pt x="1158312" y="41120"/>
                    <a:pt x="1167330" y="62890"/>
                    <a:pt x="1167330" y="85590"/>
                  </a:cubicBezTo>
                  <a:lnTo>
                    <a:pt x="1167330" y="340315"/>
                  </a:lnTo>
                  <a:cubicBezTo>
                    <a:pt x="1167330" y="363015"/>
                    <a:pt x="1158312" y="384785"/>
                    <a:pt x="1142261" y="400836"/>
                  </a:cubicBezTo>
                  <a:cubicBezTo>
                    <a:pt x="1126210" y="416887"/>
                    <a:pt x="1104440" y="425905"/>
                    <a:pt x="1081740" y="425905"/>
                  </a:cubicBezTo>
                  <a:lnTo>
                    <a:pt x="85590" y="425905"/>
                  </a:lnTo>
                  <a:cubicBezTo>
                    <a:pt x="62890" y="425905"/>
                    <a:pt x="41120" y="416887"/>
                    <a:pt x="25069" y="400836"/>
                  </a:cubicBezTo>
                  <a:cubicBezTo>
                    <a:pt x="9018" y="384785"/>
                    <a:pt x="0" y="363015"/>
                    <a:pt x="0" y="340315"/>
                  </a:cubicBezTo>
                  <a:lnTo>
                    <a:pt x="0" y="85590"/>
                  </a:lnTo>
                  <a:cubicBezTo>
                    <a:pt x="0" y="62890"/>
                    <a:pt x="9018" y="41120"/>
                    <a:pt x="25069" y="25069"/>
                  </a:cubicBezTo>
                  <a:cubicBezTo>
                    <a:pt x="41120" y="9018"/>
                    <a:pt x="62890" y="0"/>
                    <a:pt x="85590" y="0"/>
                  </a:cubicBezTo>
                  <a:close/>
                </a:path>
              </a:pathLst>
            </a:custGeom>
            <a:solidFill>
              <a:srgbClr val="000000"/>
            </a:solidFill>
            <a:ln w="47625" cap="rnd">
              <a:solidFill>
                <a:srgbClr val="21EF80"/>
              </a:solidFill>
              <a:prstDash val="solid"/>
              <a:round/>
            </a:ln>
          </p:spPr>
        </p:sp>
        <p:sp>
          <p:nvSpPr>
            <p:cNvPr name="TextBox 37" id="37"/>
            <p:cNvSpPr txBox="true"/>
            <p:nvPr/>
          </p:nvSpPr>
          <p:spPr>
            <a:xfrm>
              <a:off x="0" y="-66675"/>
              <a:ext cx="1167330" cy="492580"/>
            </a:xfrm>
            <a:prstGeom prst="rect">
              <a:avLst/>
            </a:prstGeom>
          </p:spPr>
          <p:txBody>
            <a:bodyPr anchor="ctr" rtlCol="false" tIns="254000" lIns="254000" bIns="254000" rIns="254000"/>
            <a:lstStyle/>
            <a:p>
              <a:pPr algn="ctr">
                <a:lnSpc>
                  <a:spcPts val="3080"/>
                </a:lnSpc>
              </a:pPr>
              <a:r>
                <a:rPr lang="en-US" sz="2200">
                  <a:solidFill>
                    <a:srgbClr val="21EF80"/>
                  </a:solidFill>
                  <a:latin typeface="Arcade Gamer"/>
                  <a:ea typeface="Arcade Gamer"/>
                  <a:cs typeface="Arcade Gamer"/>
                  <a:sym typeface="Arcade Gamer"/>
                </a:rPr>
                <a:t>9) </a:t>
              </a:r>
              <a:r>
                <a:rPr lang="en-US" sz="2200">
                  <a:solidFill>
                    <a:srgbClr val="FFFFFF"/>
                  </a:solidFill>
                  <a:latin typeface="Arcade Gamer"/>
                  <a:ea typeface="Arcade Gamer"/>
                  <a:cs typeface="Arcade Gamer"/>
                  <a:sym typeface="Arcade Gamer"/>
                </a:rPr>
                <a:t>FEEDBACK</a:t>
              </a:r>
            </a:p>
          </p:txBody>
        </p:sp>
      </p:grpSp>
      <p:sp>
        <p:nvSpPr>
          <p:cNvPr name="Freeform 38" id="38"/>
          <p:cNvSpPr/>
          <p:nvPr/>
        </p:nvSpPr>
        <p:spPr>
          <a:xfrm flipH="false" flipV="false" rot="0">
            <a:off x="-199686" y="9694921"/>
            <a:ext cx="4914150" cy="1429571"/>
          </a:xfrm>
          <a:custGeom>
            <a:avLst/>
            <a:gdLst/>
            <a:ahLst/>
            <a:cxnLst/>
            <a:rect r="r" b="b" t="t" l="l"/>
            <a:pathLst>
              <a:path h="1429571" w="4914150">
                <a:moveTo>
                  <a:pt x="0" y="0"/>
                </a:moveTo>
                <a:lnTo>
                  <a:pt x="4914150" y="0"/>
                </a:lnTo>
                <a:lnTo>
                  <a:pt x="4914150" y="1429570"/>
                </a:lnTo>
                <a:lnTo>
                  <a:pt x="0" y="14295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85970" y="1971213"/>
            <a:ext cx="18473970" cy="10391608"/>
          </a:xfrm>
          <a:custGeom>
            <a:avLst/>
            <a:gdLst/>
            <a:ahLst/>
            <a:cxnLst/>
            <a:rect r="r" b="b" t="t" l="l"/>
            <a:pathLst>
              <a:path h="10391608" w="18473970">
                <a:moveTo>
                  <a:pt x="0" y="0"/>
                </a:moveTo>
                <a:lnTo>
                  <a:pt x="18473970" y="0"/>
                </a:lnTo>
                <a:lnTo>
                  <a:pt x="18473970" y="10391608"/>
                </a:lnTo>
                <a:lnTo>
                  <a:pt x="0" y="10391608"/>
                </a:lnTo>
                <a:lnTo>
                  <a:pt x="0"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99006" y="-1298925"/>
            <a:ext cx="5271418" cy="10244805"/>
          </a:xfrm>
          <a:custGeom>
            <a:avLst/>
            <a:gdLst/>
            <a:ahLst/>
            <a:cxnLst/>
            <a:rect r="r" b="b" t="t" l="l"/>
            <a:pathLst>
              <a:path h="10244805" w="5271418">
                <a:moveTo>
                  <a:pt x="0" y="0"/>
                </a:moveTo>
                <a:lnTo>
                  <a:pt x="5271417" y="0"/>
                </a:lnTo>
                <a:lnTo>
                  <a:pt x="5271417" y="10244805"/>
                </a:lnTo>
                <a:lnTo>
                  <a:pt x="0" y="10244805"/>
                </a:lnTo>
                <a:lnTo>
                  <a:pt x="0" y="0"/>
                </a:lnTo>
                <a:close/>
              </a:path>
            </a:pathLst>
          </a:custGeom>
          <a:blipFill>
            <a:blip r:embed="rId4">
              <a:alphaModFix amt="29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182049" y="2934751"/>
            <a:ext cx="2828812" cy="987513"/>
          </a:xfrm>
          <a:custGeom>
            <a:avLst/>
            <a:gdLst/>
            <a:ahLst/>
            <a:cxnLst/>
            <a:rect r="r" b="b" t="t" l="l"/>
            <a:pathLst>
              <a:path h="987513" w="2828812">
                <a:moveTo>
                  <a:pt x="0" y="0"/>
                </a:moveTo>
                <a:lnTo>
                  <a:pt x="2828813" y="0"/>
                </a:lnTo>
                <a:lnTo>
                  <a:pt x="2828813" y="987512"/>
                </a:lnTo>
                <a:lnTo>
                  <a:pt x="0" y="987512"/>
                </a:lnTo>
                <a:lnTo>
                  <a:pt x="0" y="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5190678" y="230851"/>
            <a:ext cx="2828812" cy="987513"/>
          </a:xfrm>
          <a:custGeom>
            <a:avLst/>
            <a:gdLst/>
            <a:ahLst/>
            <a:cxnLst/>
            <a:rect r="r" b="b" t="t" l="l"/>
            <a:pathLst>
              <a:path h="987513" w="2828812">
                <a:moveTo>
                  <a:pt x="2828813" y="0"/>
                </a:moveTo>
                <a:lnTo>
                  <a:pt x="0" y="0"/>
                </a:lnTo>
                <a:lnTo>
                  <a:pt x="0" y="987512"/>
                </a:lnTo>
                <a:lnTo>
                  <a:pt x="2828813" y="987512"/>
                </a:lnTo>
                <a:lnTo>
                  <a:pt x="2828813" y="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7521607" y="1028700"/>
            <a:ext cx="9737693" cy="5405361"/>
            <a:chOff x="0" y="0"/>
            <a:chExt cx="2564660" cy="1423634"/>
          </a:xfrm>
        </p:grpSpPr>
        <p:sp>
          <p:nvSpPr>
            <p:cNvPr name="Freeform 7" id="7"/>
            <p:cNvSpPr/>
            <p:nvPr/>
          </p:nvSpPr>
          <p:spPr>
            <a:xfrm flipH="false" flipV="false" rot="0">
              <a:off x="0" y="0"/>
              <a:ext cx="2564660" cy="1423634"/>
            </a:xfrm>
            <a:custGeom>
              <a:avLst/>
              <a:gdLst/>
              <a:ahLst/>
              <a:cxnLst/>
              <a:rect r="r" b="b" t="t" l="l"/>
              <a:pathLst>
                <a:path h="1423634" w="2564660">
                  <a:moveTo>
                    <a:pt x="38957" y="0"/>
                  </a:moveTo>
                  <a:lnTo>
                    <a:pt x="2525702" y="0"/>
                  </a:lnTo>
                  <a:cubicBezTo>
                    <a:pt x="2536035" y="0"/>
                    <a:pt x="2545943" y="4104"/>
                    <a:pt x="2553249" y="11410"/>
                  </a:cubicBezTo>
                  <a:cubicBezTo>
                    <a:pt x="2560555" y="18716"/>
                    <a:pt x="2564660" y="28625"/>
                    <a:pt x="2564660" y="38957"/>
                  </a:cubicBezTo>
                  <a:lnTo>
                    <a:pt x="2564660" y="1384677"/>
                  </a:lnTo>
                  <a:cubicBezTo>
                    <a:pt x="2564660" y="1395009"/>
                    <a:pt x="2560555" y="1404918"/>
                    <a:pt x="2553249" y="1412224"/>
                  </a:cubicBezTo>
                  <a:cubicBezTo>
                    <a:pt x="2545943" y="1419530"/>
                    <a:pt x="2536035" y="1423634"/>
                    <a:pt x="2525702" y="1423634"/>
                  </a:cubicBezTo>
                  <a:lnTo>
                    <a:pt x="38957" y="1423634"/>
                  </a:lnTo>
                  <a:cubicBezTo>
                    <a:pt x="28625" y="1423634"/>
                    <a:pt x="18716" y="1419530"/>
                    <a:pt x="11410" y="1412224"/>
                  </a:cubicBezTo>
                  <a:cubicBezTo>
                    <a:pt x="4104" y="1404918"/>
                    <a:pt x="0" y="1395009"/>
                    <a:pt x="0" y="1384677"/>
                  </a:cubicBezTo>
                  <a:lnTo>
                    <a:pt x="0" y="38957"/>
                  </a:lnTo>
                  <a:cubicBezTo>
                    <a:pt x="0" y="28625"/>
                    <a:pt x="4104" y="18716"/>
                    <a:pt x="11410" y="11410"/>
                  </a:cubicBezTo>
                  <a:cubicBezTo>
                    <a:pt x="18716" y="4104"/>
                    <a:pt x="28625" y="0"/>
                    <a:pt x="38957" y="0"/>
                  </a:cubicBezTo>
                  <a:close/>
                </a:path>
              </a:pathLst>
            </a:custGeom>
            <a:solidFill>
              <a:srgbClr val="000000"/>
            </a:solidFill>
            <a:ln w="47625" cap="rnd">
              <a:solidFill>
                <a:srgbClr val="21EF80"/>
              </a:solidFill>
              <a:prstDash val="solid"/>
              <a:round/>
            </a:ln>
          </p:spPr>
        </p:sp>
        <p:sp>
          <p:nvSpPr>
            <p:cNvPr name="TextBox 8" id="8"/>
            <p:cNvSpPr txBox="true"/>
            <p:nvPr/>
          </p:nvSpPr>
          <p:spPr>
            <a:xfrm>
              <a:off x="0" y="-28575"/>
              <a:ext cx="2564660" cy="1452209"/>
            </a:xfrm>
            <a:prstGeom prst="rect">
              <a:avLst/>
            </a:prstGeom>
          </p:spPr>
          <p:txBody>
            <a:bodyPr anchor="ctr" rtlCol="false" tIns="254000" lIns="254000" bIns="254000" rIns="254000"/>
            <a:lstStyle/>
            <a:p>
              <a:pPr algn="ctr">
                <a:lnSpc>
                  <a:spcPts val="2100"/>
                </a:lnSpc>
              </a:pPr>
            </a:p>
          </p:txBody>
        </p:sp>
      </p:grpSp>
      <p:sp>
        <p:nvSpPr>
          <p:cNvPr name="Freeform 9" id="9"/>
          <p:cNvSpPr/>
          <p:nvPr/>
        </p:nvSpPr>
        <p:spPr>
          <a:xfrm flipH="false" flipV="false" rot="0">
            <a:off x="7191297" y="7989236"/>
            <a:ext cx="3615824" cy="1715873"/>
          </a:xfrm>
          <a:custGeom>
            <a:avLst/>
            <a:gdLst/>
            <a:ahLst/>
            <a:cxnLst/>
            <a:rect r="r" b="b" t="t" l="l"/>
            <a:pathLst>
              <a:path h="1715873" w="3615824">
                <a:moveTo>
                  <a:pt x="0" y="0"/>
                </a:moveTo>
                <a:lnTo>
                  <a:pt x="3615823" y="0"/>
                </a:lnTo>
                <a:lnTo>
                  <a:pt x="3615823" y="1715873"/>
                </a:lnTo>
                <a:lnTo>
                  <a:pt x="0" y="17158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11930" y="4567873"/>
            <a:ext cx="6808385" cy="5137236"/>
          </a:xfrm>
          <a:custGeom>
            <a:avLst/>
            <a:gdLst/>
            <a:ahLst/>
            <a:cxnLst/>
            <a:rect r="r" b="b" t="t" l="l"/>
            <a:pathLst>
              <a:path h="5137236" w="6808385">
                <a:moveTo>
                  <a:pt x="0" y="0"/>
                </a:moveTo>
                <a:lnTo>
                  <a:pt x="6808386" y="0"/>
                </a:lnTo>
                <a:lnTo>
                  <a:pt x="6808386" y="5137236"/>
                </a:lnTo>
                <a:lnTo>
                  <a:pt x="0" y="51372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641278" y="7099525"/>
            <a:ext cx="7237734" cy="2605584"/>
          </a:xfrm>
          <a:custGeom>
            <a:avLst/>
            <a:gdLst/>
            <a:ahLst/>
            <a:cxnLst/>
            <a:rect r="r" b="b" t="t" l="l"/>
            <a:pathLst>
              <a:path h="2605584" w="7237734">
                <a:moveTo>
                  <a:pt x="0" y="0"/>
                </a:moveTo>
                <a:lnTo>
                  <a:pt x="7237734" y="0"/>
                </a:lnTo>
                <a:lnTo>
                  <a:pt x="7237734" y="2605584"/>
                </a:lnTo>
                <a:lnTo>
                  <a:pt x="0" y="260558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2" id="12"/>
          <p:cNvGrpSpPr/>
          <p:nvPr/>
        </p:nvGrpSpPr>
        <p:grpSpPr>
          <a:xfrm rot="0">
            <a:off x="0" y="9705109"/>
            <a:ext cx="18288000" cy="1163782"/>
            <a:chOff x="0" y="0"/>
            <a:chExt cx="24384000" cy="1551709"/>
          </a:xfrm>
        </p:grpSpPr>
        <p:sp>
          <p:nvSpPr>
            <p:cNvPr name="Freeform 13" id="13"/>
            <p:cNvSpPr/>
            <p:nvPr/>
          </p:nvSpPr>
          <p:spPr>
            <a:xfrm flipH="false" flipV="false" rot="0">
              <a:off x="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8128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6256000" y="0"/>
              <a:ext cx="8128000" cy="1551709"/>
            </a:xfrm>
            <a:custGeom>
              <a:avLst/>
              <a:gdLst/>
              <a:ahLst/>
              <a:cxnLst/>
              <a:rect r="r" b="b" t="t" l="l"/>
              <a:pathLst>
                <a:path h="1551709" w="8128000">
                  <a:moveTo>
                    <a:pt x="0" y="0"/>
                  </a:moveTo>
                  <a:lnTo>
                    <a:pt x="8128000" y="0"/>
                  </a:lnTo>
                  <a:lnTo>
                    <a:pt x="8128000" y="1551709"/>
                  </a:lnTo>
                  <a:lnTo>
                    <a:pt x="0" y="15517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6" id="16"/>
          <p:cNvSpPr/>
          <p:nvPr/>
        </p:nvSpPr>
        <p:spPr>
          <a:xfrm flipH="false" flipV="false" rot="0">
            <a:off x="11602934" y="8186651"/>
            <a:ext cx="5219700" cy="1518458"/>
          </a:xfrm>
          <a:custGeom>
            <a:avLst/>
            <a:gdLst/>
            <a:ahLst/>
            <a:cxnLst/>
            <a:rect r="r" b="b" t="t" l="l"/>
            <a:pathLst>
              <a:path h="1518458" w="5219700">
                <a:moveTo>
                  <a:pt x="0" y="0"/>
                </a:moveTo>
                <a:lnTo>
                  <a:pt x="5219700" y="0"/>
                </a:lnTo>
                <a:lnTo>
                  <a:pt x="5219700" y="1518458"/>
                </a:lnTo>
                <a:lnTo>
                  <a:pt x="0" y="151845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0">
            <a:off x="15950489" y="8186651"/>
            <a:ext cx="5219700" cy="1518458"/>
          </a:xfrm>
          <a:custGeom>
            <a:avLst/>
            <a:gdLst/>
            <a:ahLst/>
            <a:cxnLst/>
            <a:rect r="r" b="b" t="t" l="l"/>
            <a:pathLst>
              <a:path h="1518458" w="5219700">
                <a:moveTo>
                  <a:pt x="0" y="0"/>
                </a:moveTo>
                <a:lnTo>
                  <a:pt x="5219701" y="0"/>
                </a:lnTo>
                <a:lnTo>
                  <a:pt x="5219701" y="1518458"/>
                </a:lnTo>
                <a:lnTo>
                  <a:pt x="0" y="151845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1028700" y="1028700"/>
            <a:ext cx="2196534" cy="942513"/>
          </a:xfrm>
          <a:custGeom>
            <a:avLst/>
            <a:gdLst/>
            <a:ahLst/>
            <a:cxnLst/>
            <a:rect r="r" b="b" t="t" l="l"/>
            <a:pathLst>
              <a:path h="942513" w="2196534">
                <a:moveTo>
                  <a:pt x="0" y="0"/>
                </a:moveTo>
                <a:lnTo>
                  <a:pt x="2196534" y="0"/>
                </a:lnTo>
                <a:lnTo>
                  <a:pt x="2196534" y="942513"/>
                </a:lnTo>
                <a:lnTo>
                  <a:pt x="0" y="94251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pic>
        <p:nvPicPr>
          <p:cNvPr name="Picture 19" id="19"/>
          <p:cNvPicPr>
            <a:picLocks noChangeAspect="true"/>
          </p:cNvPicPr>
          <p:nvPr/>
        </p:nvPicPr>
        <p:blipFill>
          <a:blip r:embed="rId20"/>
          <a:srcRect l="0" t="0" r="0" b="0"/>
          <a:stretch>
            <a:fillRect/>
          </a:stretch>
        </p:blipFill>
        <p:spPr>
          <a:xfrm flipH="false" flipV="false" rot="0">
            <a:off x="3576727" y="1218363"/>
            <a:ext cx="1877287" cy="563186"/>
          </a:xfrm>
          <a:prstGeom prst="rect">
            <a:avLst/>
          </a:prstGeom>
        </p:spPr>
      </p:pic>
      <p:sp>
        <p:nvSpPr>
          <p:cNvPr name="TextBox 20" id="20"/>
          <p:cNvSpPr txBox="true"/>
          <p:nvPr/>
        </p:nvSpPr>
        <p:spPr>
          <a:xfrm rot="0">
            <a:off x="7766235" y="2053965"/>
            <a:ext cx="9248438" cy="3345306"/>
          </a:xfrm>
          <a:prstGeom prst="rect">
            <a:avLst/>
          </a:prstGeom>
        </p:spPr>
        <p:txBody>
          <a:bodyPr anchor="t" rtlCol="false" tIns="0" lIns="0" bIns="0" rIns="0">
            <a:spAutoFit/>
          </a:bodyPr>
          <a:lstStyle/>
          <a:p>
            <a:pPr algn="ctr">
              <a:lnSpc>
                <a:spcPts val="8623"/>
              </a:lnSpc>
            </a:pPr>
            <a:r>
              <a:rPr lang="en-US" sz="7699">
                <a:solidFill>
                  <a:srgbClr val="FF63D8"/>
                </a:solidFill>
                <a:latin typeface="Arcade Gamer"/>
                <a:ea typeface="Arcade Gamer"/>
                <a:cs typeface="Arcade Gamer"/>
                <a:sym typeface="Arcade Gamer"/>
              </a:rPr>
              <a:t>HOW TO GAMIFICATION IN MOODLE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23395" y="9455582"/>
            <a:ext cx="3595364" cy="542573"/>
          </a:xfrm>
          <a:custGeom>
            <a:avLst/>
            <a:gdLst/>
            <a:ahLst/>
            <a:cxnLst/>
            <a:rect r="r" b="b" t="t" l="l"/>
            <a:pathLst>
              <a:path h="542573" w="3595364">
                <a:moveTo>
                  <a:pt x="0" y="0"/>
                </a:moveTo>
                <a:lnTo>
                  <a:pt x="3595364" y="0"/>
                </a:lnTo>
                <a:lnTo>
                  <a:pt x="3595364" y="542573"/>
                </a:lnTo>
                <a:lnTo>
                  <a:pt x="0" y="5425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9735035"/>
            <a:ext cx="21945600" cy="1103930"/>
            <a:chOff x="0" y="0"/>
            <a:chExt cx="29260800" cy="1471907"/>
          </a:xfrm>
        </p:grpSpPr>
        <p:sp>
          <p:nvSpPr>
            <p:cNvPr name="Freeform 4" id="4"/>
            <p:cNvSpPr/>
            <p:nvPr/>
          </p:nvSpPr>
          <p:spPr>
            <a:xfrm flipH="false" flipV="false" rot="0">
              <a:off x="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75360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9507200" y="0"/>
              <a:ext cx="9753600" cy="1471907"/>
            </a:xfrm>
            <a:custGeom>
              <a:avLst/>
              <a:gdLst/>
              <a:ahLst/>
              <a:cxnLst/>
              <a:rect r="r" b="b" t="t" l="l"/>
              <a:pathLst>
                <a:path h="1471907" w="9753600">
                  <a:moveTo>
                    <a:pt x="0" y="0"/>
                  </a:moveTo>
                  <a:lnTo>
                    <a:pt x="9753600" y="0"/>
                  </a:lnTo>
                  <a:lnTo>
                    <a:pt x="9753600" y="1471907"/>
                  </a:lnTo>
                  <a:lnTo>
                    <a:pt x="0" y="14719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7" id="7"/>
          <p:cNvSpPr/>
          <p:nvPr/>
        </p:nvSpPr>
        <p:spPr>
          <a:xfrm flipH="false" flipV="false" rot="0">
            <a:off x="2895418" y="1028700"/>
            <a:ext cx="2377744" cy="432317"/>
          </a:xfrm>
          <a:custGeom>
            <a:avLst/>
            <a:gdLst/>
            <a:ahLst/>
            <a:cxnLst/>
            <a:rect r="r" b="b" t="t" l="l"/>
            <a:pathLst>
              <a:path h="432317" w="2377744">
                <a:moveTo>
                  <a:pt x="0" y="0"/>
                </a:moveTo>
                <a:lnTo>
                  <a:pt x="2377744" y="0"/>
                </a:lnTo>
                <a:lnTo>
                  <a:pt x="2377744" y="432317"/>
                </a:lnTo>
                <a:lnTo>
                  <a:pt x="0" y="4323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323395" y="8370436"/>
            <a:ext cx="3595364" cy="542573"/>
          </a:xfrm>
          <a:custGeom>
            <a:avLst/>
            <a:gdLst/>
            <a:ahLst/>
            <a:cxnLst/>
            <a:rect r="r" b="b" t="t" l="l"/>
            <a:pathLst>
              <a:path h="542573" w="3595364">
                <a:moveTo>
                  <a:pt x="0" y="0"/>
                </a:moveTo>
                <a:lnTo>
                  <a:pt x="3595364" y="0"/>
                </a:lnTo>
                <a:lnTo>
                  <a:pt x="3595364" y="542573"/>
                </a:lnTo>
                <a:lnTo>
                  <a:pt x="0" y="5425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23395" y="7827863"/>
            <a:ext cx="3595364" cy="542573"/>
          </a:xfrm>
          <a:custGeom>
            <a:avLst/>
            <a:gdLst/>
            <a:ahLst/>
            <a:cxnLst/>
            <a:rect r="r" b="b" t="t" l="l"/>
            <a:pathLst>
              <a:path h="542573" w="3595364">
                <a:moveTo>
                  <a:pt x="0" y="0"/>
                </a:moveTo>
                <a:lnTo>
                  <a:pt x="3595364" y="0"/>
                </a:lnTo>
                <a:lnTo>
                  <a:pt x="3595364" y="542573"/>
                </a:lnTo>
                <a:lnTo>
                  <a:pt x="0" y="5425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10" id="10"/>
          <p:cNvPicPr>
            <a:picLocks noChangeAspect="true"/>
          </p:cNvPicPr>
          <p:nvPr/>
        </p:nvPicPr>
        <p:blipFill>
          <a:blip r:embed="rId8"/>
          <a:srcRect l="0" t="0" r="0" b="0"/>
          <a:stretch>
            <a:fillRect/>
          </a:stretch>
        </p:blipFill>
        <p:spPr>
          <a:xfrm flipH="false" flipV="false" rot="0">
            <a:off x="1884845" y="4884451"/>
            <a:ext cx="2472466" cy="2943412"/>
          </a:xfrm>
          <a:prstGeom prst="rect">
            <a:avLst/>
          </a:prstGeom>
        </p:spPr>
      </p:pic>
      <p:sp>
        <p:nvSpPr>
          <p:cNvPr name="TextBox 11" id="11"/>
          <p:cNvSpPr txBox="true"/>
          <p:nvPr/>
        </p:nvSpPr>
        <p:spPr>
          <a:xfrm rot="0">
            <a:off x="1028700" y="1072031"/>
            <a:ext cx="1866718" cy="336644"/>
          </a:xfrm>
          <a:prstGeom prst="rect">
            <a:avLst/>
          </a:prstGeom>
        </p:spPr>
        <p:txBody>
          <a:bodyPr anchor="t" rtlCol="false" tIns="0" lIns="0" bIns="0" rIns="0">
            <a:spAutoFit/>
          </a:bodyPr>
          <a:lstStyle/>
          <a:p>
            <a:pPr algn="l">
              <a:lnSpc>
                <a:spcPts val="2463"/>
              </a:lnSpc>
            </a:pPr>
            <a:r>
              <a:rPr lang="en-US" sz="2199">
                <a:solidFill>
                  <a:srgbClr val="21EF80"/>
                </a:solidFill>
                <a:latin typeface="Arcade Gamer"/>
                <a:ea typeface="Arcade Gamer"/>
                <a:cs typeface="Arcade Gamer"/>
                <a:sym typeface="Arcade Gamer"/>
              </a:rPr>
              <a:t>SPIELER 1</a:t>
            </a:r>
          </a:p>
        </p:txBody>
      </p:sp>
      <p:sp>
        <p:nvSpPr>
          <p:cNvPr name="Freeform 12" id="12"/>
          <p:cNvSpPr/>
          <p:nvPr/>
        </p:nvSpPr>
        <p:spPr>
          <a:xfrm flipH="false" flipV="false" rot="0">
            <a:off x="1323395" y="8913009"/>
            <a:ext cx="3595364" cy="542573"/>
          </a:xfrm>
          <a:custGeom>
            <a:avLst/>
            <a:gdLst/>
            <a:ahLst/>
            <a:cxnLst/>
            <a:rect r="r" b="b" t="t" l="l"/>
            <a:pathLst>
              <a:path h="542573" w="3595364">
                <a:moveTo>
                  <a:pt x="0" y="0"/>
                </a:moveTo>
                <a:lnTo>
                  <a:pt x="3595364" y="0"/>
                </a:lnTo>
                <a:lnTo>
                  <a:pt x="3595364" y="542573"/>
                </a:lnTo>
                <a:lnTo>
                  <a:pt x="0" y="5425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13" id="13"/>
          <p:cNvPicPr>
            <a:picLocks noChangeAspect="true"/>
          </p:cNvPicPr>
          <p:nvPr/>
        </p:nvPicPr>
        <p:blipFill>
          <a:blip r:embed="rId9"/>
          <a:srcRect l="0" t="0" r="0" b="0"/>
          <a:stretch>
            <a:fillRect/>
          </a:stretch>
        </p:blipFill>
        <p:spPr>
          <a:xfrm flipH="false" flipV="false" rot="0">
            <a:off x="2351108" y="2754804"/>
            <a:ext cx="1539939" cy="1644398"/>
          </a:xfrm>
          <a:prstGeom prst="rect">
            <a:avLst/>
          </a:prstGeom>
        </p:spPr>
      </p:pic>
      <p:sp>
        <p:nvSpPr>
          <p:cNvPr name="TextBox 14" id="14"/>
          <p:cNvSpPr txBox="true"/>
          <p:nvPr/>
        </p:nvSpPr>
        <p:spPr>
          <a:xfrm rot="0">
            <a:off x="5766082" y="1019175"/>
            <a:ext cx="14552425" cy="1686687"/>
          </a:xfrm>
          <a:prstGeom prst="rect">
            <a:avLst/>
          </a:prstGeom>
        </p:spPr>
        <p:txBody>
          <a:bodyPr anchor="t" rtlCol="false" tIns="0" lIns="0" bIns="0" rIns="0">
            <a:spAutoFit/>
          </a:bodyPr>
          <a:lstStyle/>
          <a:p>
            <a:pPr algn="l">
              <a:lnSpc>
                <a:spcPts val="6384"/>
              </a:lnSpc>
            </a:pPr>
            <a:r>
              <a:rPr lang="en-US" sz="5700">
                <a:solidFill>
                  <a:srgbClr val="FF63D8"/>
                </a:solidFill>
                <a:latin typeface="Arcade Gamer"/>
                <a:ea typeface="Arcade Gamer"/>
                <a:cs typeface="Arcade Gamer"/>
                <a:sym typeface="Arcade Gamer"/>
              </a:rPr>
              <a:t>USING LEADERBOARDS </a:t>
            </a:r>
          </a:p>
          <a:p>
            <a:pPr algn="l">
              <a:lnSpc>
                <a:spcPts val="6384"/>
              </a:lnSpc>
            </a:pPr>
            <a:r>
              <a:rPr lang="en-US" sz="5700">
                <a:solidFill>
                  <a:srgbClr val="FF63D8"/>
                </a:solidFill>
                <a:latin typeface="Arcade Gamer"/>
                <a:ea typeface="Arcade Gamer"/>
                <a:cs typeface="Arcade Gamer"/>
                <a:sym typeface="Arcade Gamer"/>
              </a:rPr>
              <a:t>IN MOODLE</a:t>
            </a:r>
          </a:p>
        </p:txBody>
      </p:sp>
      <p:grpSp>
        <p:nvGrpSpPr>
          <p:cNvPr name="Group 15" id="15"/>
          <p:cNvGrpSpPr/>
          <p:nvPr/>
        </p:nvGrpSpPr>
        <p:grpSpPr>
          <a:xfrm rot="0">
            <a:off x="6166864" y="3967157"/>
            <a:ext cx="11092436" cy="4674565"/>
            <a:chOff x="0" y="0"/>
            <a:chExt cx="14789914" cy="6232754"/>
          </a:xfrm>
        </p:grpSpPr>
        <p:grpSp>
          <p:nvGrpSpPr>
            <p:cNvPr name="Group 16" id="16"/>
            <p:cNvGrpSpPr/>
            <p:nvPr/>
          </p:nvGrpSpPr>
          <p:grpSpPr>
            <a:xfrm rot="0">
              <a:off x="0" y="0"/>
              <a:ext cx="14789914" cy="6232754"/>
              <a:chOff x="0" y="0"/>
              <a:chExt cx="2921465" cy="1231161"/>
            </a:xfrm>
          </p:grpSpPr>
          <p:sp>
            <p:nvSpPr>
              <p:cNvPr name="Freeform 17" id="17"/>
              <p:cNvSpPr/>
              <p:nvPr/>
            </p:nvSpPr>
            <p:spPr>
              <a:xfrm flipH="false" flipV="false" rot="0">
                <a:off x="0" y="0"/>
                <a:ext cx="2921465" cy="1231161"/>
              </a:xfrm>
              <a:custGeom>
                <a:avLst/>
                <a:gdLst/>
                <a:ahLst/>
                <a:cxnLst/>
                <a:rect r="r" b="b" t="t" l="l"/>
                <a:pathLst>
                  <a:path h="1231161" w="2921465">
                    <a:moveTo>
                      <a:pt x="34199" y="0"/>
                    </a:moveTo>
                    <a:lnTo>
                      <a:pt x="2887265" y="0"/>
                    </a:lnTo>
                    <a:cubicBezTo>
                      <a:pt x="2896335" y="0"/>
                      <a:pt x="2905034" y="3603"/>
                      <a:pt x="2911448" y="10017"/>
                    </a:cubicBezTo>
                    <a:cubicBezTo>
                      <a:pt x="2917861" y="16430"/>
                      <a:pt x="2921465" y="25129"/>
                      <a:pt x="2921465" y="34199"/>
                    </a:cubicBezTo>
                    <a:lnTo>
                      <a:pt x="2921465" y="1196962"/>
                    </a:lnTo>
                    <a:cubicBezTo>
                      <a:pt x="2921465" y="1215850"/>
                      <a:pt x="2906153" y="1231161"/>
                      <a:pt x="2887265" y="1231161"/>
                    </a:cubicBezTo>
                    <a:lnTo>
                      <a:pt x="34199" y="1231161"/>
                    </a:lnTo>
                    <a:cubicBezTo>
                      <a:pt x="15312" y="1231161"/>
                      <a:pt x="0" y="1215850"/>
                      <a:pt x="0" y="1196962"/>
                    </a:cubicBezTo>
                    <a:lnTo>
                      <a:pt x="0" y="34199"/>
                    </a:lnTo>
                    <a:cubicBezTo>
                      <a:pt x="0" y="15312"/>
                      <a:pt x="15312" y="0"/>
                      <a:pt x="34199" y="0"/>
                    </a:cubicBezTo>
                    <a:close/>
                  </a:path>
                </a:pathLst>
              </a:custGeom>
              <a:solidFill>
                <a:srgbClr val="000000"/>
              </a:solidFill>
              <a:ln w="47625" cap="rnd">
                <a:solidFill>
                  <a:srgbClr val="21EF80"/>
                </a:solidFill>
                <a:prstDash val="solid"/>
                <a:round/>
              </a:ln>
            </p:spPr>
          </p:sp>
          <p:sp>
            <p:nvSpPr>
              <p:cNvPr name="TextBox 18" id="18"/>
              <p:cNvSpPr txBox="true"/>
              <p:nvPr/>
            </p:nvSpPr>
            <p:spPr>
              <a:xfrm>
                <a:off x="0" y="-57150"/>
                <a:ext cx="2921465" cy="1288311"/>
              </a:xfrm>
              <a:prstGeom prst="rect">
                <a:avLst/>
              </a:prstGeom>
            </p:spPr>
            <p:txBody>
              <a:bodyPr anchor="ctr" rtlCol="false" tIns="254000" lIns="254000" bIns="254000" rIns="254000"/>
              <a:lstStyle/>
              <a:p>
                <a:pPr algn="l">
                  <a:lnSpc>
                    <a:spcPts val="3359"/>
                  </a:lnSpc>
                </a:pPr>
                <a:r>
                  <a:rPr lang="en-US" sz="2399">
                    <a:solidFill>
                      <a:srgbClr val="FFFFFF"/>
                    </a:solidFill>
                    <a:latin typeface="Disket Mono"/>
                    <a:ea typeface="Disket Mono"/>
                    <a:cs typeface="Disket Mono"/>
                    <a:sym typeface="Disket Mono"/>
                  </a:rPr>
                  <a:t>  can promote healthy competition</a:t>
                </a:r>
              </a:p>
              <a:p>
                <a:pPr algn="l">
                  <a:lnSpc>
                    <a:spcPts val="3359"/>
                  </a:lnSpc>
                </a:pPr>
              </a:p>
              <a:p>
                <a:pPr algn="l">
                  <a:lnSpc>
                    <a:spcPts val="3359"/>
                  </a:lnSpc>
                </a:pPr>
                <a:r>
                  <a:rPr lang="en-US" sz="2399">
                    <a:solidFill>
                      <a:srgbClr val="FFFFFF"/>
                    </a:solidFill>
                    <a:latin typeface="Disket Mono"/>
                    <a:ea typeface="Disket Mono"/>
                    <a:cs typeface="Disket Mono"/>
                    <a:sym typeface="Disket Mono"/>
                  </a:rPr>
                  <a:t>  showcase the top participants in Moodle</a:t>
                </a:r>
              </a:p>
              <a:p>
                <a:pPr algn="l">
                  <a:lnSpc>
                    <a:spcPts val="3359"/>
                  </a:lnSpc>
                </a:pPr>
              </a:p>
              <a:p>
                <a:pPr algn="l">
                  <a:lnSpc>
                    <a:spcPts val="3359"/>
                  </a:lnSpc>
                </a:pPr>
                <a:r>
                  <a:rPr lang="en-US" sz="2399">
                    <a:solidFill>
                      <a:srgbClr val="FFFFFF"/>
                    </a:solidFill>
                    <a:latin typeface="Disket Mono"/>
                    <a:ea typeface="Disket Mono"/>
                    <a:cs typeface="Disket Mono"/>
                    <a:sym typeface="Disket Mono"/>
                  </a:rPr>
                  <a:t>  available to your students anonymously AS WELL</a:t>
                </a:r>
              </a:p>
              <a:p>
                <a:pPr algn="l">
                  <a:lnSpc>
                    <a:spcPts val="3359"/>
                  </a:lnSpc>
                </a:pPr>
              </a:p>
              <a:p>
                <a:pPr algn="l">
                  <a:lnSpc>
                    <a:spcPts val="3359"/>
                  </a:lnSpc>
                </a:pPr>
                <a:r>
                  <a:rPr lang="en-US" sz="2399">
                    <a:solidFill>
                      <a:srgbClr val="FFFFFF"/>
                    </a:solidFill>
                    <a:latin typeface="Disket Mono"/>
                    <a:ea typeface="Disket Mono"/>
                    <a:cs typeface="Disket Mono"/>
                    <a:sym typeface="Disket Mono"/>
                  </a:rPr>
                  <a:t>  Some activities, such as the StudentQuiz,</a:t>
                </a:r>
              </a:p>
              <a:p>
                <a:pPr algn="l">
                  <a:lnSpc>
                    <a:spcPts val="3359"/>
                  </a:lnSpc>
                </a:pPr>
                <a:r>
                  <a:rPr lang="en-US" sz="2399">
                    <a:solidFill>
                      <a:srgbClr val="FFFFFF"/>
                    </a:solidFill>
                    <a:latin typeface="Disket Mono"/>
                    <a:ea typeface="Disket Mono"/>
                    <a:cs typeface="Disket Mono"/>
                    <a:sym typeface="Disket Mono"/>
                  </a:rPr>
                  <a:t>  already include a leaderboard feature</a:t>
                </a:r>
              </a:p>
              <a:p>
                <a:pPr algn="l">
                  <a:lnSpc>
                    <a:spcPts val="3359"/>
                  </a:lnSpc>
                </a:pPr>
              </a:p>
              <a:p>
                <a:pPr algn="l">
                  <a:lnSpc>
                    <a:spcPts val="3359"/>
                  </a:lnSpc>
                </a:pPr>
              </a:p>
            </p:txBody>
          </p:sp>
        </p:grpSp>
        <p:sp>
          <p:nvSpPr>
            <p:cNvPr name="Freeform 19" id="19"/>
            <p:cNvSpPr/>
            <p:nvPr/>
          </p:nvSpPr>
          <p:spPr>
            <a:xfrm flipH="true" flipV="false" rot="0">
              <a:off x="291985" y="3682141"/>
              <a:ext cx="447904" cy="417772"/>
            </a:xfrm>
            <a:custGeom>
              <a:avLst/>
              <a:gdLst/>
              <a:ahLst/>
              <a:cxnLst/>
              <a:rect r="r" b="b" t="t" l="l"/>
              <a:pathLst>
                <a:path h="417772" w="447904">
                  <a:moveTo>
                    <a:pt x="447904" y="0"/>
                  </a:moveTo>
                  <a:lnTo>
                    <a:pt x="0" y="0"/>
                  </a:lnTo>
                  <a:lnTo>
                    <a:pt x="0" y="417771"/>
                  </a:lnTo>
                  <a:lnTo>
                    <a:pt x="447904" y="417771"/>
                  </a:lnTo>
                  <a:lnTo>
                    <a:pt x="4479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true" flipV="false" rot="0">
              <a:off x="291985" y="2578569"/>
              <a:ext cx="447904" cy="417772"/>
            </a:xfrm>
            <a:custGeom>
              <a:avLst/>
              <a:gdLst/>
              <a:ahLst/>
              <a:cxnLst/>
              <a:rect r="r" b="b" t="t" l="l"/>
              <a:pathLst>
                <a:path h="417772" w="447904">
                  <a:moveTo>
                    <a:pt x="447904" y="0"/>
                  </a:moveTo>
                  <a:lnTo>
                    <a:pt x="0" y="0"/>
                  </a:lnTo>
                  <a:lnTo>
                    <a:pt x="0" y="417772"/>
                  </a:lnTo>
                  <a:lnTo>
                    <a:pt x="447904" y="417772"/>
                  </a:lnTo>
                  <a:lnTo>
                    <a:pt x="4479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true" flipV="false" rot="0">
              <a:off x="291985" y="1474997"/>
              <a:ext cx="447904" cy="417772"/>
            </a:xfrm>
            <a:custGeom>
              <a:avLst/>
              <a:gdLst/>
              <a:ahLst/>
              <a:cxnLst/>
              <a:rect r="r" b="b" t="t" l="l"/>
              <a:pathLst>
                <a:path h="417772" w="447904">
                  <a:moveTo>
                    <a:pt x="447904" y="0"/>
                  </a:moveTo>
                  <a:lnTo>
                    <a:pt x="0" y="0"/>
                  </a:lnTo>
                  <a:lnTo>
                    <a:pt x="0" y="417772"/>
                  </a:lnTo>
                  <a:lnTo>
                    <a:pt x="447904" y="417772"/>
                  </a:lnTo>
                  <a:lnTo>
                    <a:pt x="4479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true" flipV="false" rot="0">
              <a:off x="283933" y="374613"/>
              <a:ext cx="447904" cy="417772"/>
            </a:xfrm>
            <a:custGeom>
              <a:avLst/>
              <a:gdLst/>
              <a:ahLst/>
              <a:cxnLst/>
              <a:rect r="r" b="b" t="t" l="l"/>
              <a:pathLst>
                <a:path h="417772" w="447904">
                  <a:moveTo>
                    <a:pt x="447904" y="0"/>
                  </a:moveTo>
                  <a:lnTo>
                    <a:pt x="0" y="0"/>
                  </a:lnTo>
                  <a:lnTo>
                    <a:pt x="0" y="417772"/>
                  </a:lnTo>
                  <a:lnTo>
                    <a:pt x="447904" y="417772"/>
                  </a:lnTo>
                  <a:lnTo>
                    <a:pt x="4479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85970" y="3662384"/>
            <a:ext cx="18473970" cy="10391608"/>
          </a:xfrm>
          <a:custGeom>
            <a:avLst/>
            <a:gdLst/>
            <a:ahLst/>
            <a:cxnLst/>
            <a:rect r="r" b="b" t="t" l="l"/>
            <a:pathLst>
              <a:path h="10391608" w="18473970">
                <a:moveTo>
                  <a:pt x="0" y="0"/>
                </a:moveTo>
                <a:lnTo>
                  <a:pt x="18473970" y="0"/>
                </a:lnTo>
                <a:lnTo>
                  <a:pt x="18473970" y="10391608"/>
                </a:lnTo>
                <a:lnTo>
                  <a:pt x="0" y="10391608"/>
                </a:lnTo>
                <a:lnTo>
                  <a:pt x="0" y="0"/>
                </a:lnTo>
                <a:close/>
              </a:path>
            </a:pathLst>
          </a:custGeom>
          <a:blipFill>
            <a:blip r:embed="rId2">
              <a:alphaModFix amt="14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028700"/>
            <a:ext cx="1082363" cy="464432"/>
          </a:xfrm>
          <a:custGeom>
            <a:avLst/>
            <a:gdLst/>
            <a:ahLst/>
            <a:cxnLst/>
            <a:rect r="r" b="b" t="t" l="l"/>
            <a:pathLst>
              <a:path h="464432" w="1082363">
                <a:moveTo>
                  <a:pt x="0" y="0"/>
                </a:moveTo>
                <a:lnTo>
                  <a:pt x="1082363" y="0"/>
                </a:lnTo>
                <a:lnTo>
                  <a:pt x="1082363" y="464432"/>
                </a:lnTo>
                <a:lnTo>
                  <a:pt x="0" y="4644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45662" y="1079424"/>
            <a:ext cx="2193866" cy="362985"/>
          </a:xfrm>
          <a:custGeom>
            <a:avLst/>
            <a:gdLst/>
            <a:ahLst/>
            <a:cxnLst/>
            <a:rect r="r" b="b" t="t" l="l"/>
            <a:pathLst>
              <a:path h="362985" w="2193866">
                <a:moveTo>
                  <a:pt x="0" y="0"/>
                </a:moveTo>
                <a:lnTo>
                  <a:pt x="2193866" y="0"/>
                </a:lnTo>
                <a:lnTo>
                  <a:pt x="2193866" y="362985"/>
                </a:lnTo>
                <a:lnTo>
                  <a:pt x="0" y="3629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69882" y="5143500"/>
            <a:ext cx="7031453" cy="4511088"/>
          </a:xfrm>
          <a:custGeom>
            <a:avLst/>
            <a:gdLst/>
            <a:ahLst/>
            <a:cxnLst/>
            <a:rect r="r" b="b" t="t" l="l"/>
            <a:pathLst>
              <a:path h="4511088" w="7031453">
                <a:moveTo>
                  <a:pt x="0" y="0"/>
                </a:moveTo>
                <a:lnTo>
                  <a:pt x="7031453" y="0"/>
                </a:lnTo>
                <a:lnTo>
                  <a:pt x="7031453" y="4511088"/>
                </a:lnTo>
                <a:lnTo>
                  <a:pt x="0" y="4511088"/>
                </a:lnTo>
                <a:lnTo>
                  <a:pt x="0" y="0"/>
                </a:lnTo>
                <a:close/>
              </a:path>
            </a:pathLst>
          </a:custGeom>
          <a:blipFill>
            <a:blip r:embed="rId8"/>
            <a:stretch>
              <a:fillRect l="0" t="0" r="0" b="0"/>
            </a:stretch>
          </a:blipFill>
        </p:spPr>
      </p:sp>
      <p:sp>
        <p:nvSpPr>
          <p:cNvPr name="TextBox 6" id="6"/>
          <p:cNvSpPr txBox="true"/>
          <p:nvPr/>
        </p:nvSpPr>
        <p:spPr>
          <a:xfrm rot="0">
            <a:off x="383084" y="2814278"/>
            <a:ext cx="14552425" cy="1686687"/>
          </a:xfrm>
          <a:prstGeom prst="rect">
            <a:avLst/>
          </a:prstGeom>
        </p:spPr>
        <p:txBody>
          <a:bodyPr anchor="t" rtlCol="false" tIns="0" lIns="0" bIns="0" rIns="0">
            <a:spAutoFit/>
          </a:bodyPr>
          <a:lstStyle/>
          <a:p>
            <a:pPr algn="l">
              <a:lnSpc>
                <a:spcPts val="6384"/>
              </a:lnSpc>
            </a:pPr>
            <a:r>
              <a:rPr lang="en-US" sz="5700">
                <a:solidFill>
                  <a:srgbClr val="FF63D8"/>
                </a:solidFill>
                <a:latin typeface="Arcade Gamer"/>
                <a:ea typeface="Arcade Gamer"/>
                <a:cs typeface="Arcade Gamer"/>
                <a:sym typeface="Arcade Gamer"/>
              </a:rPr>
              <a:t>USING COMPLETION </a:t>
            </a:r>
          </a:p>
          <a:p>
            <a:pPr algn="l">
              <a:lnSpc>
                <a:spcPts val="6384"/>
              </a:lnSpc>
            </a:pPr>
            <a:r>
              <a:rPr lang="en-US" sz="5700">
                <a:solidFill>
                  <a:srgbClr val="FF63D8"/>
                </a:solidFill>
                <a:latin typeface="Arcade Gamer"/>
                <a:ea typeface="Arcade Gamer"/>
                <a:cs typeface="Arcade Gamer"/>
                <a:sym typeface="Arcade Gamer"/>
              </a:rPr>
              <a:t>TRACKING IN MOODLE</a:t>
            </a:r>
          </a:p>
        </p:txBody>
      </p:sp>
      <p:grpSp>
        <p:nvGrpSpPr>
          <p:cNvPr name="Group 7" id="7"/>
          <p:cNvGrpSpPr/>
          <p:nvPr/>
        </p:nvGrpSpPr>
        <p:grpSpPr>
          <a:xfrm rot="0">
            <a:off x="10562121" y="1079424"/>
            <a:ext cx="6203304" cy="2384470"/>
            <a:chOff x="0" y="0"/>
            <a:chExt cx="8271071" cy="3179294"/>
          </a:xfrm>
        </p:grpSpPr>
        <p:grpSp>
          <p:nvGrpSpPr>
            <p:cNvPr name="Group 8" id="8"/>
            <p:cNvGrpSpPr/>
            <p:nvPr/>
          </p:nvGrpSpPr>
          <p:grpSpPr>
            <a:xfrm rot="0">
              <a:off x="0" y="0"/>
              <a:ext cx="8271071" cy="3179294"/>
              <a:chOff x="0" y="0"/>
              <a:chExt cx="1633792" cy="628009"/>
            </a:xfrm>
          </p:grpSpPr>
          <p:sp>
            <p:nvSpPr>
              <p:cNvPr name="Freeform 9" id="9"/>
              <p:cNvSpPr/>
              <p:nvPr/>
            </p:nvSpPr>
            <p:spPr>
              <a:xfrm flipH="false" flipV="false" rot="0">
                <a:off x="0" y="0"/>
                <a:ext cx="1633792" cy="628009"/>
              </a:xfrm>
              <a:custGeom>
                <a:avLst/>
                <a:gdLst/>
                <a:ahLst/>
                <a:cxnLst/>
                <a:rect r="r" b="b" t="t" l="l"/>
                <a:pathLst>
                  <a:path h="628009" w="1633792">
                    <a:moveTo>
                      <a:pt x="26209" y="0"/>
                    </a:moveTo>
                    <a:lnTo>
                      <a:pt x="1607583" y="0"/>
                    </a:lnTo>
                    <a:cubicBezTo>
                      <a:pt x="1614534" y="0"/>
                      <a:pt x="1621201" y="2761"/>
                      <a:pt x="1626116" y="7676"/>
                    </a:cubicBezTo>
                    <a:cubicBezTo>
                      <a:pt x="1631031" y="12591"/>
                      <a:pt x="1633792" y="19258"/>
                      <a:pt x="1633792" y="26209"/>
                    </a:cubicBezTo>
                    <a:lnTo>
                      <a:pt x="1633792" y="601800"/>
                    </a:lnTo>
                    <a:cubicBezTo>
                      <a:pt x="1633792" y="608751"/>
                      <a:pt x="1631031" y="615417"/>
                      <a:pt x="1626116" y="620332"/>
                    </a:cubicBezTo>
                    <a:cubicBezTo>
                      <a:pt x="1621201" y="625247"/>
                      <a:pt x="1614534" y="628009"/>
                      <a:pt x="1607583" y="628009"/>
                    </a:cubicBezTo>
                    <a:lnTo>
                      <a:pt x="26209" y="628009"/>
                    </a:lnTo>
                    <a:cubicBezTo>
                      <a:pt x="11734" y="628009"/>
                      <a:pt x="0" y="616275"/>
                      <a:pt x="0" y="60180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10" id="10"/>
              <p:cNvSpPr txBox="true"/>
              <p:nvPr/>
            </p:nvSpPr>
            <p:spPr>
              <a:xfrm>
                <a:off x="0" y="-57150"/>
                <a:ext cx="1633792" cy="68515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11" id="11"/>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973679" y="394691"/>
              <a:ext cx="7297392" cy="534669"/>
            </a:xfrm>
            <a:prstGeom prst="rect">
              <a:avLst/>
            </a:prstGeom>
          </p:spPr>
          <p:txBody>
            <a:bodyPr anchor="t" rtlCol="false" tIns="0" lIns="0" bIns="0" rIns="0">
              <a:spAutoFit/>
            </a:bodyPr>
            <a:lstStyle/>
            <a:p>
              <a:pPr algn="l">
                <a:lnSpc>
                  <a:spcPts val="3360"/>
                </a:lnSpc>
              </a:pPr>
              <a:r>
                <a:rPr lang="en-US" sz="2400">
                  <a:solidFill>
                    <a:srgbClr val="FFFFFF"/>
                  </a:solidFill>
                  <a:latin typeface="Disket Mono"/>
                  <a:ea typeface="Disket Mono"/>
                  <a:cs typeface="Disket Mono"/>
                  <a:sym typeface="Disket Mono"/>
                </a:rPr>
                <a:t>step 1:</a:t>
              </a:r>
            </a:p>
          </p:txBody>
        </p:sp>
        <p:sp>
          <p:nvSpPr>
            <p:cNvPr name="TextBox 13" id="13"/>
            <p:cNvSpPr txBox="true"/>
            <p:nvPr/>
          </p:nvSpPr>
          <p:spPr>
            <a:xfrm rot="0">
              <a:off x="973679" y="1114967"/>
              <a:ext cx="7297392" cy="17422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consider a logical order in which activities or resources should be unlocked in Moodle.</a:t>
              </a:r>
            </a:p>
            <a:p>
              <a:pPr algn="l">
                <a:lnSpc>
                  <a:spcPts val="2660"/>
                </a:lnSpc>
              </a:pPr>
              <a:r>
                <a:rPr lang="en-US" sz="1900">
                  <a:solidFill>
                    <a:srgbClr val="FFFFFF"/>
                  </a:solidFill>
                  <a:latin typeface="Garet"/>
                  <a:ea typeface="Garet"/>
                  <a:cs typeface="Garet"/>
                  <a:sym typeface="Garet"/>
                </a:rPr>
                <a:t>Create all the necessary elements in your course.</a:t>
              </a:r>
            </a:p>
          </p:txBody>
        </p:sp>
      </p:grpSp>
      <p:grpSp>
        <p:nvGrpSpPr>
          <p:cNvPr name="Group 14" id="14"/>
          <p:cNvGrpSpPr/>
          <p:nvPr/>
        </p:nvGrpSpPr>
        <p:grpSpPr>
          <a:xfrm rot="0">
            <a:off x="10562121" y="3951265"/>
            <a:ext cx="6203304" cy="2384470"/>
            <a:chOff x="0" y="0"/>
            <a:chExt cx="8271071" cy="3179294"/>
          </a:xfrm>
        </p:grpSpPr>
        <p:grpSp>
          <p:nvGrpSpPr>
            <p:cNvPr name="Group 15" id="15"/>
            <p:cNvGrpSpPr/>
            <p:nvPr/>
          </p:nvGrpSpPr>
          <p:grpSpPr>
            <a:xfrm rot="0">
              <a:off x="0" y="0"/>
              <a:ext cx="8271071" cy="3179294"/>
              <a:chOff x="0" y="0"/>
              <a:chExt cx="1633792" cy="628009"/>
            </a:xfrm>
          </p:grpSpPr>
          <p:sp>
            <p:nvSpPr>
              <p:cNvPr name="Freeform 16" id="16"/>
              <p:cNvSpPr/>
              <p:nvPr/>
            </p:nvSpPr>
            <p:spPr>
              <a:xfrm flipH="false" flipV="false" rot="0">
                <a:off x="0" y="0"/>
                <a:ext cx="1633792" cy="628009"/>
              </a:xfrm>
              <a:custGeom>
                <a:avLst/>
                <a:gdLst/>
                <a:ahLst/>
                <a:cxnLst/>
                <a:rect r="r" b="b" t="t" l="l"/>
                <a:pathLst>
                  <a:path h="628009" w="1633792">
                    <a:moveTo>
                      <a:pt x="26209" y="0"/>
                    </a:moveTo>
                    <a:lnTo>
                      <a:pt x="1607583" y="0"/>
                    </a:lnTo>
                    <a:cubicBezTo>
                      <a:pt x="1614534" y="0"/>
                      <a:pt x="1621201" y="2761"/>
                      <a:pt x="1626116" y="7676"/>
                    </a:cubicBezTo>
                    <a:cubicBezTo>
                      <a:pt x="1631031" y="12591"/>
                      <a:pt x="1633792" y="19258"/>
                      <a:pt x="1633792" y="26209"/>
                    </a:cubicBezTo>
                    <a:lnTo>
                      <a:pt x="1633792" y="601800"/>
                    </a:lnTo>
                    <a:cubicBezTo>
                      <a:pt x="1633792" y="608751"/>
                      <a:pt x="1631031" y="615417"/>
                      <a:pt x="1626116" y="620332"/>
                    </a:cubicBezTo>
                    <a:cubicBezTo>
                      <a:pt x="1621201" y="625247"/>
                      <a:pt x="1614534" y="628009"/>
                      <a:pt x="1607583" y="628009"/>
                    </a:cubicBezTo>
                    <a:lnTo>
                      <a:pt x="26209" y="628009"/>
                    </a:lnTo>
                    <a:cubicBezTo>
                      <a:pt x="11734" y="628009"/>
                      <a:pt x="0" y="616275"/>
                      <a:pt x="0" y="60180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17" id="17"/>
              <p:cNvSpPr txBox="true"/>
              <p:nvPr/>
            </p:nvSpPr>
            <p:spPr>
              <a:xfrm>
                <a:off x="0" y="-57150"/>
                <a:ext cx="1633792" cy="68515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18" id="18"/>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973679" y="394691"/>
              <a:ext cx="7088285" cy="534669"/>
            </a:xfrm>
            <a:prstGeom prst="rect">
              <a:avLst/>
            </a:prstGeom>
          </p:spPr>
          <p:txBody>
            <a:bodyPr anchor="t" rtlCol="false" tIns="0" lIns="0" bIns="0" rIns="0">
              <a:spAutoFit/>
            </a:bodyPr>
            <a:lstStyle/>
            <a:p>
              <a:pPr algn="l">
                <a:lnSpc>
                  <a:spcPts val="3360"/>
                </a:lnSpc>
              </a:pPr>
              <a:r>
                <a:rPr lang="en-US" sz="2400">
                  <a:solidFill>
                    <a:srgbClr val="FFFFFF"/>
                  </a:solidFill>
                  <a:latin typeface="Disket Mono"/>
                  <a:ea typeface="Disket Mono"/>
                  <a:cs typeface="Disket Mono"/>
                  <a:sym typeface="Disket Mono"/>
                </a:rPr>
                <a:t>step 2:</a:t>
              </a:r>
            </a:p>
          </p:txBody>
        </p:sp>
        <p:sp>
          <p:nvSpPr>
            <p:cNvPr name="TextBox 20" id="20"/>
            <p:cNvSpPr txBox="true"/>
            <p:nvPr/>
          </p:nvSpPr>
          <p:spPr>
            <a:xfrm rot="0">
              <a:off x="973679" y="1114967"/>
              <a:ext cx="7088285" cy="17422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enable completion tracking under "Activity Completion."</a:t>
              </a:r>
            </a:p>
            <a:p>
              <a:pPr algn="l">
                <a:lnSpc>
                  <a:spcPts val="2660"/>
                </a:lnSpc>
              </a:pPr>
              <a:r>
                <a:rPr lang="en-US" sz="1900">
                  <a:solidFill>
                    <a:srgbClr val="FFFFFF"/>
                  </a:solidFill>
                  <a:latin typeface="Garet"/>
                  <a:ea typeface="Garet"/>
                  <a:cs typeface="Garet"/>
                  <a:sym typeface="Garet"/>
                </a:rPr>
                <a:t>Choose appropriate completion criteria for your elements based on the scenario.</a:t>
              </a:r>
            </a:p>
          </p:txBody>
        </p:sp>
      </p:grpSp>
      <p:grpSp>
        <p:nvGrpSpPr>
          <p:cNvPr name="Group 21" id="21"/>
          <p:cNvGrpSpPr/>
          <p:nvPr/>
        </p:nvGrpSpPr>
        <p:grpSpPr>
          <a:xfrm rot="0">
            <a:off x="10562121" y="6821510"/>
            <a:ext cx="6203304" cy="2809646"/>
            <a:chOff x="0" y="0"/>
            <a:chExt cx="8271071" cy="3746195"/>
          </a:xfrm>
        </p:grpSpPr>
        <p:grpSp>
          <p:nvGrpSpPr>
            <p:cNvPr name="Group 22" id="22"/>
            <p:cNvGrpSpPr/>
            <p:nvPr/>
          </p:nvGrpSpPr>
          <p:grpSpPr>
            <a:xfrm rot="0">
              <a:off x="0" y="0"/>
              <a:ext cx="8271071" cy="3746195"/>
              <a:chOff x="0" y="0"/>
              <a:chExt cx="1633792" cy="739989"/>
            </a:xfrm>
          </p:grpSpPr>
          <p:sp>
            <p:nvSpPr>
              <p:cNvPr name="Freeform 23" id="23"/>
              <p:cNvSpPr/>
              <p:nvPr/>
            </p:nvSpPr>
            <p:spPr>
              <a:xfrm flipH="false" flipV="false" rot="0">
                <a:off x="0" y="0"/>
                <a:ext cx="1633792" cy="739989"/>
              </a:xfrm>
              <a:custGeom>
                <a:avLst/>
                <a:gdLst/>
                <a:ahLst/>
                <a:cxnLst/>
                <a:rect r="r" b="b" t="t" l="l"/>
                <a:pathLst>
                  <a:path h="739989" w="1633792">
                    <a:moveTo>
                      <a:pt x="26209" y="0"/>
                    </a:moveTo>
                    <a:lnTo>
                      <a:pt x="1607583" y="0"/>
                    </a:lnTo>
                    <a:cubicBezTo>
                      <a:pt x="1614534" y="0"/>
                      <a:pt x="1621201" y="2761"/>
                      <a:pt x="1626116" y="7676"/>
                    </a:cubicBezTo>
                    <a:cubicBezTo>
                      <a:pt x="1631031" y="12591"/>
                      <a:pt x="1633792" y="19258"/>
                      <a:pt x="1633792" y="26209"/>
                    </a:cubicBezTo>
                    <a:lnTo>
                      <a:pt x="1633792" y="713780"/>
                    </a:lnTo>
                    <a:cubicBezTo>
                      <a:pt x="1633792" y="720731"/>
                      <a:pt x="1631031" y="727398"/>
                      <a:pt x="1626116" y="732313"/>
                    </a:cubicBezTo>
                    <a:cubicBezTo>
                      <a:pt x="1621201" y="737228"/>
                      <a:pt x="1614534" y="739989"/>
                      <a:pt x="1607583" y="739989"/>
                    </a:cubicBezTo>
                    <a:lnTo>
                      <a:pt x="26209" y="739989"/>
                    </a:lnTo>
                    <a:cubicBezTo>
                      <a:pt x="11734" y="739989"/>
                      <a:pt x="0" y="728255"/>
                      <a:pt x="0" y="713780"/>
                    </a:cubicBezTo>
                    <a:lnTo>
                      <a:pt x="0" y="26209"/>
                    </a:lnTo>
                    <a:cubicBezTo>
                      <a:pt x="0" y="19258"/>
                      <a:pt x="2761" y="12591"/>
                      <a:pt x="7676" y="7676"/>
                    </a:cubicBezTo>
                    <a:cubicBezTo>
                      <a:pt x="12591" y="2761"/>
                      <a:pt x="19258" y="0"/>
                      <a:pt x="26209" y="0"/>
                    </a:cubicBezTo>
                    <a:close/>
                  </a:path>
                </a:pathLst>
              </a:custGeom>
              <a:solidFill>
                <a:srgbClr val="000000"/>
              </a:solidFill>
              <a:ln w="47625" cap="rnd">
                <a:solidFill>
                  <a:srgbClr val="21EF80"/>
                </a:solidFill>
                <a:prstDash val="solid"/>
                <a:round/>
              </a:ln>
            </p:spPr>
          </p:sp>
          <p:sp>
            <p:nvSpPr>
              <p:cNvPr name="TextBox 24" id="24"/>
              <p:cNvSpPr txBox="true"/>
              <p:nvPr/>
            </p:nvSpPr>
            <p:spPr>
              <a:xfrm>
                <a:off x="0" y="-57150"/>
                <a:ext cx="1633792" cy="797139"/>
              </a:xfrm>
              <a:prstGeom prst="rect">
                <a:avLst/>
              </a:prstGeom>
            </p:spPr>
            <p:txBody>
              <a:bodyPr anchor="t" rtlCol="false" tIns="254000" lIns="254000" bIns="254000" rIns="254000"/>
              <a:lstStyle/>
              <a:p>
                <a:pPr algn="l">
                  <a:lnSpc>
                    <a:spcPts val="3359"/>
                  </a:lnSpc>
                </a:pPr>
              </a:p>
              <a:p>
                <a:pPr algn="l">
                  <a:lnSpc>
                    <a:spcPts val="3359"/>
                  </a:lnSpc>
                </a:pPr>
                <a:r>
                  <a:rPr lang="en-US" sz="2400">
                    <a:solidFill>
                      <a:srgbClr val="FFFFFF"/>
                    </a:solidFill>
                    <a:latin typeface="Disket Mono"/>
                    <a:ea typeface="Disket Mono"/>
                    <a:cs typeface="Disket Mono"/>
                    <a:sym typeface="Disket Mono"/>
                  </a:rPr>
                  <a:t>  </a:t>
                </a:r>
              </a:p>
            </p:txBody>
          </p:sp>
        </p:grpSp>
        <p:sp>
          <p:nvSpPr>
            <p:cNvPr name="Freeform 25" id="25"/>
            <p:cNvSpPr/>
            <p:nvPr/>
          </p:nvSpPr>
          <p:spPr>
            <a:xfrm flipH="true" flipV="false" rot="0">
              <a:off x="435072" y="512615"/>
              <a:ext cx="357371" cy="333330"/>
            </a:xfrm>
            <a:custGeom>
              <a:avLst/>
              <a:gdLst/>
              <a:ahLst/>
              <a:cxnLst/>
              <a:rect r="r" b="b" t="t" l="l"/>
              <a:pathLst>
                <a:path h="333330" w="357371">
                  <a:moveTo>
                    <a:pt x="357371" y="0"/>
                  </a:moveTo>
                  <a:lnTo>
                    <a:pt x="0" y="0"/>
                  </a:lnTo>
                  <a:lnTo>
                    <a:pt x="0" y="333329"/>
                  </a:lnTo>
                  <a:lnTo>
                    <a:pt x="357371" y="333329"/>
                  </a:lnTo>
                  <a:lnTo>
                    <a:pt x="357371"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6" id="26"/>
            <p:cNvSpPr txBox="true"/>
            <p:nvPr/>
          </p:nvSpPr>
          <p:spPr>
            <a:xfrm rot="0">
              <a:off x="973679" y="394691"/>
              <a:ext cx="7297392" cy="534669"/>
            </a:xfrm>
            <a:prstGeom prst="rect">
              <a:avLst/>
            </a:prstGeom>
          </p:spPr>
          <p:txBody>
            <a:bodyPr anchor="t" rtlCol="false" tIns="0" lIns="0" bIns="0" rIns="0">
              <a:spAutoFit/>
            </a:bodyPr>
            <a:lstStyle/>
            <a:p>
              <a:pPr algn="l">
                <a:lnSpc>
                  <a:spcPts val="3360"/>
                </a:lnSpc>
              </a:pPr>
              <a:r>
                <a:rPr lang="en-US" sz="2400">
                  <a:solidFill>
                    <a:srgbClr val="FFFFFF"/>
                  </a:solidFill>
                  <a:latin typeface="Disket Mono"/>
                  <a:ea typeface="Disket Mono"/>
                  <a:cs typeface="Disket Mono"/>
                  <a:sym typeface="Disket Mono"/>
                </a:rPr>
                <a:t>STEP 3:</a:t>
              </a:r>
            </a:p>
          </p:txBody>
        </p:sp>
        <p:sp>
          <p:nvSpPr>
            <p:cNvPr name="TextBox 27" id="27"/>
            <p:cNvSpPr txBox="true"/>
            <p:nvPr/>
          </p:nvSpPr>
          <p:spPr>
            <a:xfrm rot="0">
              <a:off x="973679" y="1114967"/>
              <a:ext cx="7297392" cy="2186728"/>
            </a:xfrm>
            <a:prstGeom prst="rect">
              <a:avLst/>
            </a:prstGeom>
          </p:spPr>
          <p:txBody>
            <a:bodyPr anchor="t" rtlCol="false" tIns="0" lIns="0" bIns="0" rIns="0">
              <a:spAutoFit/>
            </a:bodyPr>
            <a:lstStyle/>
            <a:p>
              <a:pPr algn="l">
                <a:lnSpc>
                  <a:spcPts val="2660"/>
                </a:lnSpc>
              </a:pPr>
              <a:r>
                <a:rPr lang="en-US" sz="1900">
                  <a:solidFill>
                    <a:srgbClr val="FFFFFF"/>
                  </a:solidFill>
                  <a:latin typeface="Garet"/>
                  <a:ea typeface="Garet"/>
                  <a:cs typeface="Garet"/>
                  <a:sym typeface="Garet"/>
                </a:rPr>
                <a:t>under "Restrictions," set the completion of previous activities as a prerequisite.</a:t>
              </a:r>
            </a:p>
            <a:p>
              <a:pPr algn="l">
                <a:lnSpc>
                  <a:spcPts val="2660"/>
                </a:lnSpc>
              </a:pPr>
              <a:r>
                <a:rPr lang="en-US" sz="1900">
                  <a:solidFill>
                    <a:srgbClr val="FFFFFF"/>
                  </a:solidFill>
                  <a:latin typeface="Garet"/>
                  <a:ea typeface="Garet"/>
                  <a:cs typeface="Garet"/>
                  <a:sym typeface="Garet"/>
                </a:rPr>
                <a:t>Now, the elements will be unlocked step by step as students sequentially work through them.</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223991" y="9693894"/>
            <a:ext cx="2038800" cy="593106"/>
          </a:xfrm>
          <a:custGeom>
            <a:avLst/>
            <a:gdLst/>
            <a:ahLst/>
            <a:cxnLst/>
            <a:rect r="r" b="b" t="t" l="l"/>
            <a:pathLst>
              <a:path h="593106" w="2038800">
                <a:moveTo>
                  <a:pt x="0" y="0"/>
                </a:moveTo>
                <a:lnTo>
                  <a:pt x="2038801" y="0"/>
                </a:lnTo>
                <a:lnTo>
                  <a:pt x="2038801"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06027" y="9693894"/>
            <a:ext cx="2038800" cy="593106"/>
          </a:xfrm>
          <a:custGeom>
            <a:avLst/>
            <a:gdLst/>
            <a:ahLst/>
            <a:cxnLst/>
            <a:rect r="r" b="b" t="t" l="l"/>
            <a:pathLst>
              <a:path h="593106" w="2038800">
                <a:moveTo>
                  <a:pt x="0" y="0"/>
                </a:moveTo>
                <a:lnTo>
                  <a:pt x="2038801" y="0"/>
                </a:lnTo>
                <a:lnTo>
                  <a:pt x="2038801"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920703"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161337" y="9693894"/>
            <a:ext cx="2038800" cy="593106"/>
          </a:xfrm>
          <a:custGeom>
            <a:avLst/>
            <a:gdLst/>
            <a:ahLst/>
            <a:cxnLst/>
            <a:rect r="r" b="b" t="t" l="l"/>
            <a:pathLst>
              <a:path h="593106" w="2038800">
                <a:moveTo>
                  <a:pt x="0" y="0"/>
                </a:moveTo>
                <a:lnTo>
                  <a:pt x="2038801" y="0"/>
                </a:lnTo>
                <a:lnTo>
                  <a:pt x="2038801"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329327" y="9693894"/>
            <a:ext cx="2038800" cy="593106"/>
          </a:xfrm>
          <a:custGeom>
            <a:avLst/>
            <a:gdLst/>
            <a:ahLst/>
            <a:cxnLst/>
            <a:rect r="r" b="b" t="t" l="l"/>
            <a:pathLst>
              <a:path h="593106" w="2038800">
                <a:moveTo>
                  <a:pt x="0" y="0"/>
                </a:moveTo>
                <a:lnTo>
                  <a:pt x="2038801" y="0"/>
                </a:lnTo>
                <a:lnTo>
                  <a:pt x="2038801"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42936"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66265"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849753"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529617"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5155378" y="9693894"/>
            <a:ext cx="2038800" cy="593106"/>
          </a:xfrm>
          <a:custGeom>
            <a:avLst/>
            <a:gdLst/>
            <a:ahLst/>
            <a:cxnLst/>
            <a:rect r="r" b="b" t="t" l="l"/>
            <a:pathLst>
              <a:path h="593106" w="2038800">
                <a:moveTo>
                  <a:pt x="0" y="0"/>
                </a:moveTo>
                <a:lnTo>
                  <a:pt x="2038801" y="0"/>
                </a:lnTo>
                <a:lnTo>
                  <a:pt x="2038801"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6557715" y="9693894"/>
            <a:ext cx="2038800" cy="593106"/>
          </a:xfrm>
          <a:custGeom>
            <a:avLst/>
            <a:gdLst/>
            <a:ahLst/>
            <a:cxnLst/>
            <a:rect r="r" b="b" t="t" l="l"/>
            <a:pathLst>
              <a:path h="593106" w="2038800">
                <a:moveTo>
                  <a:pt x="0" y="0"/>
                </a:moveTo>
                <a:lnTo>
                  <a:pt x="2038800" y="0"/>
                </a:lnTo>
                <a:lnTo>
                  <a:pt x="2038800" y="593106"/>
                </a:lnTo>
                <a:lnTo>
                  <a:pt x="0" y="5931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362879" y="2552902"/>
            <a:ext cx="10559784" cy="6561994"/>
            <a:chOff x="0" y="0"/>
            <a:chExt cx="2781178" cy="1728262"/>
          </a:xfrm>
        </p:grpSpPr>
        <p:sp>
          <p:nvSpPr>
            <p:cNvPr name="Freeform 14" id="14"/>
            <p:cNvSpPr/>
            <p:nvPr/>
          </p:nvSpPr>
          <p:spPr>
            <a:xfrm flipH="false" flipV="false" rot="0">
              <a:off x="0" y="0"/>
              <a:ext cx="2781178" cy="1728262"/>
            </a:xfrm>
            <a:custGeom>
              <a:avLst/>
              <a:gdLst/>
              <a:ahLst/>
              <a:cxnLst/>
              <a:rect r="r" b="b" t="t" l="l"/>
              <a:pathLst>
                <a:path h="1728262" w="2781178">
                  <a:moveTo>
                    <a:pt x="35924" y="0"/>
                  </a:moveTo>
                  <a:lnTo>
                    <a:pt x="2745253" y="0"/>
                  </a:lnTo>
                  <a:cubicBezTo>
                    <a:pt x="2765094" y="0"/>
                    <a:pt x="2781178" y="16084"/>
                    <a:pt x="2781178" y="35924"/>
                  </a:cubicBezTo>
                  <a:lnTo>
                    <a:pt x="2781178" y="1692337"/>
                  </a:lnTo>
                  <a:cubicBezTo>
                    <a:pt x="2781178" y="1701865"/>
                    <a:pt x="2777393" y="1711003"/>
                    <a:pt x="2770656" y="1717740"/>
                  </a:cubicBezTo>
                  <a:cubicBezTo>
                    <a:pt x="2763919" y="1724477"/>
                    <a:pt x="2754781" y="1728262"/>
                    <a:pt x="2745253" y="1728262"/>
                  </a:cubicBezTo>
                  <a:lnTo>
                    <a:pt x="35924" y="1728262"/>
                  </a:lnTo>
                  <a:cubicBezTo>
                    <a:pt x="26397" y="1728262"/>
                    <a:pt x="17259" y="1724477"/>
                    <a:pt x="10522" y="1717740"/>
                  </a:cubicBezTo>
                  <a:cubicBezTo>
                    <a:pt x="3785" y="1711003"/>
                    <a:pt x="0" y="1701865"/>
                    <a:pt x="0" y="1692337"/>
                  </a:cubicBezTo>
                  <a:lnTo>
                    <a:pt x="0" y="35924"/>
                  </a:lnTo>
                  <a:cubicBezTo>
                    <a:pt x="0" y="26397"/>
                    <a:pt x="3785" y="17259"/>
                    <a:pt x="10522" y="10522"/>
                  </a:cubicBezTo>
                  <a:cubicBezTo>
                    <a:pt x="17259" y="3785"/>
                    <a:pt x="26397" y="0"/>
                    <a:pt x="35924" y="0"/>
                  </a:cubicBezTo>
                  <a:close/>
                </a:path>
              </a:pathLst>
            </a:custGeom>
            <a:solidFill>
              <a:srgbClr val="000000"/>
            </a:solidFill>
            <a:ln w="47625" cap="rnd">
              <a:solidFill>
                <a:srgbClr val="CB34A5"/>
              </a:solidFill>
              <a:prstDash val="solid"/>
              <a:round/>
            </a:ln>
          </p:spPr>
        </p:sp>
        <p:sp>
          <p:nvSpPr>
            <p:cNvPr name="TextBox 15" id="15"/>
            <p:cNvSpPr txBox="true"/>
            <p:nvPr/>
          </p:nvSpPr>
          <p:spPr>
            <a:xfrm>
              <a:off x="0" y="-190500"/>
              <a:ext cx="2781178" cy="1918762"/>
            </a:xfrm>
            <a:prstGeom prst="rect">
              <a:avLst/>
            </a:prstGeom>
          </p:spPr>
          <p:txBody>
            <a:bodyPr anchor="ctr" rtlCol="false" tIns="254000" lIns="254000" bIns="254000" rIns="254000"/>
            <a:lstStyle/>
            <a:p>
              <a:pPr algn="l">
                <a:lnSpc>
                  <a:spcPts val="4799"/>
                </a:lnSpc>
              </a:pPr>
              <a:r>
                <a:rPr lang="en-US" sz="2399">
                  <a:solidFill>
                    <a:srgbClr val="FFFFFF"/>
                  </a:solidFill>
                  <a:latin typeface="Disket Mono"/>
                  <a:ea typeface="Disket Mono"/>
                  <a:cs typeface="Disket Mono"/>
                  <a:sym typeface="Disket Mono"/>
                </a:rPr>
                <a:t>  topics become levels allowing participants</a:t>
              </a:r>
            </a:p>
            <a:p>
              <a:pPr algn="l">
                <a:lnSpc>
                  <a:spcPts val="4799"/>
                </a:lnSpc>
              </a:pPr>
              <a:r>
                <a:rPr lang="en-US" sz="2399">
                  <a:solidFill>
                    <a:srgbClr val="FFFFFF"/>
                  </a:solidFill>
                  <a:latin typeface="Disket Mono"/>
                  <a:ea typeface="Disket Mono"/>
                  <a:cs typeface="Disket Mono"/>
                  <a:sym typeface="Disket Mono"/>
                </a:rPr>
                <a:t>  to track their progress through level</a:t>
              </a:r>
            </a:p>
            <a:p>
              <a:pPr algn="l">
                <a:lnSpc>
                  <a:spcPts val="4799"/>
                </a:lnSpc>
              </a:pPr>
              <a:r>
                <a:rPr lang="en-US" sz="2399">
                  <a:solidFill>
                    <a:srgbClr val="FFFFFF"/>
                  </a:solidFill>
                  <a:latin typeface="Disket Mono"/>
                  <a:ea typeface="Disket Mono"/>
                  <a:cs typeface="Disket Mono"/>
                  <a:sym typeface="Disket Mono"/>
                </a:rPr>
                <a:t>  advancements</a:t>
              </a:r>
            </a:p>
            <a:p>
              <a:pPr algn="l">
                <a:lnSpc>
                  <a:spcPts val="4799"/>
                </a:lnSpc>
              </a:pPr>
              <a:r>
                <a:rPr lang="en-US" sz="2399">
                  <a:solidFill>
                    <a:srgbClr val="FFFFFF"/>
                  </a:solidFill>
                  <a:latin typeface="Disket Mono"/>
                  <a:ea typeface="Disket Mono"/>
                  <a:cs typeface="Disket Mono"/>
                  <a:sym typeface="Disket Mono"/>
                </a:rPr>
                <a:t>  Terms like "review quizzes" transform into</a:t>
              </a:r>
            </a:p>
            <a:p>
              <a:pPr algn="l">
                <a:lnSpc>
                  <a:spcPts val="4799"/>
                </a:lnSpc>
              </a:pPr>
              <a:r>
                <a:rPr lang="en-US" sz="2399">
                  <a:solidFill>
                    <a:srgbClr val="FFFFFF"/>
                  </a:solidFill>
                  <a:latin typeface="Disket Mono"/>
                  <a:ea typeface="Disket Mono"/>
                  <a:cs typeface="Disket Mono"/>
                  <a:sym typeface="Disket Mono"/>
                </a:rPr>
                <a:t>  "revival potions," and points become</a:t>
              </a:r>
            </a:p>
            <a:p>
              <a:pPr algn="l">
                <a:lnSpc>
                  <a:spcPts val="4799"/>
                </a:lnSpc>
              </a:pPr>
              <a:r>
                <a:rPr lang="en-US" sz="2399">
                  <a:solidFill>
                    <a:srgbClr val="FFFFFF"/>
                  </a:solidFill>
                  <a:latin typeface="Disket Mono"/>
                  <a:ea typeface="Disket Mono"/>
                  <a:cs typeface="Disket Mono"/>
                  <a:sym typeface="Disket Mono"/>
                </a:rPr>
                <a:t>  ingredients</a:t>
              </a:r>
            </a:p>
            <a:p>
              <a:pPr algn="l">
                <a:lnSpc>
                  <a:spcPts val="4799"/>
                </a:lnSpc>
              </a:pPr>
              <a:r>
                <a:rPr lang="en-US" sz="2399">
                  <a:solidFill>
                    <a:srgbClr val="FFFFFF"/>
                  </a:solidFill>
                  <a:latin typeface="Disket Mono"/>
                  <a:ea typeface="Disket Mono"/>
                  <a:cs typeface="Disket Mono"/>
                  <a:sym typeface="Disket Mono"/>
                </a:rPr>
                <a:t>  You can choose your own language to create a</a:t>
              </a:r>
            </a:p>
            <a:p>
              <a:pPr algn="l">
                <a:lnSpc>
                  <a:spcPts val="4799"/>
                </a:lnSpc>
              </a:pPr>
              <a:r>
                <a:rPr lang="en-US" sz="2399">
                  <a:solidFill>
                    <a:srgbClr val="FFFFFF"/>
                  </a:solidFill>
                  <a:latin typeface="Disket Mono"/>
                  <a:ea typeface="Disket Mono"/>
                  <a:cs typeface="Disket Mono"/>
                  <a:sym typeface="Disket Mono"/>
                </a:rPr>
                <a:t>  unique world within your course</a:t>
              </a:r>
            </a:p>
            <a:p>
              <a:pPr algn="l">
                <a:lnSpc>
                  <a:spcPts val="4799"/>
                </a:lnSpc>
              </a:pPr>
              <a:r>
                <a:rPr lang="en-US" sz="2399">
                  <a:solidFill>
                    <a:srgbClr val="FFFFFF"/>
                  </a:solidFill>
                  <a:latin typeface="Disket Mono"/>
                  <a:ea typeface="Disket Mono"/>
                  <a:cs typeface="Disket Mono"/>
                  <a:sym typeface="Disket Mono"/>
                </a:rPr>
                <a:t> </a:t>
              </a:r>
            </a:p>
            <a:p>
              <a:pPr algn="l">
                <a:lnSpc>
                  <a:spcPts val="4799"/>
                </a:lnSpc>
              </a:pPr>
            </a:p>
          </p:txBody>
        </p:sp>
      </p:grpSp>
      <p:sp>
        <p:nvSpPr>
          <p:cNvPr name="Freeform 16" id="16"/>
          <p:cNvSpPr/>
          <p:nvPr/>
        </p:nvSpPr>
        <p:spPr>
          <a:xfrm flipH="true" flipV="false" rot="0">
            <a:off x="547071" y="2955129"/>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true" flipV="false" rot="0">
            <a:off x="547071" y="6534062"/>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true" flipV="false" rot="0">
            <a:off x="547071" y="4763883"/>
            <a:ext cx="335928" cy="313329"/>
          </a:xfrm>
          <a:custGeom>
            <a:avLst/>
            <a:gdLst/>
            <a:ahLst/>
            <a:cxnLst/>
            <a:rect r="r" b="b" t="t" l="l"/>
            <a:pathLst>
              <a:path h="313329" w="335928">
                <a:moveTo>
                  <a:pt x="335928" y="0"/>
                </a:moveTo>
                <a:lnTo>
                  <a:pt x="0" y="0"/>
                </a:lnTo>
                <a:lnTo>
                  <a:pt x="0" y="313329"/>
                </a:lnTo>
                <a:lnTo>
                  <a:pt x="335928" y="313329"/>
                </a:lnTo>
                <a:lnTo>
                  <a:pt x="33592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1145846" y="2648467"/>
            <a:ext cx="6806341" cy="6370865"/>
          </a:xfrm>
          <a:custGeom>
            <a:avLst/>
            <a:gdLst/>
            <a:ahLst/>
            <a:cxnLst/>
            <a:rect r="r" b="b" t="t" l="l"/>
            <a:pathLst>
              <a:path h="6370865" w="6806341">
                <a:moveTo>
                  <a:pt x="0" y="0"/>
                </a:moveTo>
                <a:lnTo>
                  <a:pt x="6806341" y="0"/>
                </a:lnTo>
                <a:lnTo>
                  <a:pt x="6806341" y="6370864"/>
                </a:lnTo>
                <a:lnTo>
                  <a:pt x="0" y="6370864"/>
                </a:lnTo>
                <a:lnTo>
                  <a:pt x="0" y="0"/>
                </a:lnTo>
                <a:close/>
              </a:path>
            </a:pathLst>
          </a:custGeom>
          <a:blipFill>
            <a:blip r:embed="rId6"/>
            <a:stretch>
              <a:fillRect l="0" t="0" r="0" b="0"/>
            </a:stretch>
          </a:blipFill>
        </p:spPr>
      </p:sp>
      <p:sp>
        <p:nvSpPr>
          <p:cNvPr name="TextBox 20" id="20"/>
          <p:cNvSpPr txBox="true"/>
          <p:nvPr/>
        </p:nvSpPr>
        <p:spPr>
          <a:xfrm rot="0">
            <a:off x="3599800" y="510538"/>
            <a:ext cx="11088400" cy="1686687"/>
          </a:xfrm>
          <a:prstGeom prst="rect">
            <a:avLst/>
          </a:prstGeom>
        </p:spPr>
        <p:txBody>
          <a:bodyPr anchor="t" rtlCol="false" tIns="0" lIns="0" bIns="0" rIns="0">
            <a:spAutoFit/>
          </a:bodyPr>
          <a:lstStyle/>
          <a:p>
            <a:pPr algn="ctr">
              <a:lnSpc>
                <a:spcPts val="6384"/>
              </a:lnSpc>
            </a:pPr>
            <a:r>
              <a:rPr lang="en-US" sz="5700">
                <a:solidFill>
                  <a:srgbClr val="FF63D8"/>
                </a:solidFill>
                <a:latin typeface="Arcade Gamer"/>
                <a:ea typeface="Arcade Gamer"/>
                <a:cs typeface="Arcade Gamer"/>
                <a:sym typeface="Arcade Gamer"/>
              </a:rPr>
              <a:t>USING LEVEL SYSTEMS </a:t>
            </a:r>
          </a:p>
          <a:p>
            <a:pPr algn="ctr">
              <a:lnSpc>
                <a:spcPts val="6384"/>
              </a:lnSpc>
            </a:pPr>
            <a:r>
              <a:rPr lang="en-US" sz="5700">
                <a:solidFill>
                  <a:srgbClr val="FF63D8"/>
                </a:solidFill>
                <a:latin typeface="Arcade Gamer"/>
                <a:ea typeface="Arcade Gamer"/>
                <a:cs typeface="Arcade Gamer"/>
                <a:sym typeface="Arcade Gamer"/>
              </a:rPr>
              <a:t>IN MOODLE</a:t>
            </a:r>
          </a:p>
        </p:txBody>
      </p:sp>
      <p:sp>
        <p:nvSpPr>
          <p:cNvPr name="Freeform 21" id="21"/>
          <p:cNvSpPr/>
          <p:nvPr/>
        </p:nvSpPr>
        <p:spPr>
          <a:xfrm flipH="false" flipV="false" rot="0">
            <a:off x="4117819" y="1592416"/>
            <a:ext cx="2087036" cy="379461"/>
          </a:xfrm>
          <a:custGeom>
            <a:avLst/>
            <a:gdLst/>
            <a:ahLst/>
            <a:cxnLst/>
            <a:rect r="r" b="b" t="t" l="l"/>
            <a:pathLst>
              <a:path h="379461" w="2087036">
                <a:moveTo>
                  <a:pt x="0" y="0"/>
                </a:moveTo>
                <a:lnTo>
                  <a:pt x="2087037" y="0"/>
                </a:lnTo>
                <a:lnTo>
                  <a:pt x="2087037" y="379461"/>
                </a:lnTo>
                <a:lnTo>
                  <a:pt x="0" y="3794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12171272" y="1592416"/>
            <a:ext cx="2377744" cy="432317"/>
          </a:xfrm>
          <a:custGeom>
            <a:avLst/>
            <a:gdLst/>
            <a:ahLst/>
            <a:cxnLst/>
            <a:rect r="r" b="b" t="t" l="l"/>
            <a:pathLst>
              <a:path h="432317" w="2377744">
                <a:moveTo>
                  <a:pt x="0" y="0"/>
                </a:moveTo>
                <a:lnTo>
                  <a:pt x="2377745" y="0"/>
                </a:lnTo>
                <a:lnTo>
                  <a:pt x="2377745" y="432317"/>
                </a:lnTo>
                <a:lnTo>
                  <a:pt x="0" y="4323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DAFw3dLV-wM</dc:identifier>
  <dcterms:modified xsi:type="dcterms:W3CDTF">2011-08-01T06:04:30Z</dcterms:modified>
  <cp:revision>1</cp:revision>
  <dc:title>Schwarz Neongrün Neonrosa Trendig Illustrativ Kreative Präsentation</dc:title>
</cp:coreProperties>
</file>