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3779838" cy="3779838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2736" y="720"/>
      </p:cViewPr>
      <p:guideLst>
        <p:guide pos="1190"/>
        <p:guide pos="119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 /><Relationship Id="rId10" Type="http://schemas.openxmlformats.org/officeDocument/2006/relationships/tableStyles" Target="tableStyles.xml" /><Relationship Id="rId11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BBAD7E4-8670-090F-15B7-43172A9FD4E0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8435C59-EFB9-42E5-F230-BB6C323F3802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B981090-8D2A-500C-6565-9CAB2DA22B5B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050981D-1097-8294-91D2-0E92629116F4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283488" y="618599"/>
            <a:ext cx="3212862" cy="1315944"/>
          </a:xfrm>
        </p:spPr>
        <p:txBody>
          <a:bodyPr anchor="b"/>
          <a:lstStyle>
            <a:lvl1pPr algn="ctr">
              <a:defRPr sz="25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472480" y="1985290"/>
            <a:ext cx="2834879" cy="912586"/>
          </a:xfrm>
        </p:spPr>
        <p:txBody>
          <a:bodyPr/>
          <a:lstStyle>
            <a:lvl1pPr marL="0" indent="0" algn="ctr">
              <a:buNone/>
              <a:defRPr sz="1000"/>
            </a:lvl1pPr>
            <a:lvl2pPr marL="189006" indent="0" algn="ctr">
              <a:buNone/>
              <a:defRPr sz="850"/>
            </a:lvl2pPr>
            <a:lvl3pPr marL="378013" indent="0" algn="ctr">
              <a:buNone/>
              <a:defRPr sz="750"/>
            </a:lvl3pPr>
            <a:lvl4pPr marL="567019" indent="0" algn="ctr">
              <a:buNone/>
              <a:defRPr sz="650"/>
            </a:lvl4pPr>
            <a:lvl5pPr marL="756026" indent="0" algn="ctr">
              <a:buNone/>
              <a:defRPr sz="650"/>
            </a:lvl5pPr>
            <a:lvl6pPr marL="945032" indent="0" algn="ctr">
              <a:buNone/>
              <a:defRPr sz="650"/>
            </a:lvl6pPr>
            <a:lvl7pPr marL="1134039" indent="0" algn="ctr">
              <a:buNone/>
              <a:defRPr sz="650"/>
            </a:lvl7pPr>
            <a:lvl8pPr marL="1323045" indent="0" algn="ctr">
              <a:buNone/>
              <a:defRPr sz="650"/>
            </a:lvl8pPr>
            <a:lvl9pPr marL="1512052" indent="0" algn="ctr">
              <a:buNone/>
              <a:defRPr sz="65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2704947" y="201241"/>
            <a:ext cx="815028" cy="32032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59864" y="201241"/>
            <a:ext cx="2397834" cy="32032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Abschnitts-&#10;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57896" y="942335"/>
            <a:ext cx="3260110" cy="1572307"/>
          </a:xfrm>
        </p:spPr>
        <p:txBody>
          <a:bodyPr anchor="b"/>
          <a:lstStyle>
            <a:lvl1pPr>
              <a:defRPr sz="25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7896" y="2529518"/>
            <a:ext cx="3260110" cy="826839"/>
          </a:xfr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</a:defRPr>
            </a:lvl1pPr>
            <a:lvl2pPr marL="189006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2pPr>
            <a:lvl3pPr marL="378013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3pPr>
            <a:lvl4pPr marL="567019" indent="0">
              <a:buNone/>
              <a:defRPr sz="650">
                <a:solidFill>
                  <a:schemeClr val="tx1">
                    <a:tint val="75000"/>
                  </a:schemeClr>
                </a:solidFill>
              </a:defRPr>
            </a:lvl4pPr>
            <a:lvl5pPr marL="756026" indent="0">
              <a:buNone/>
              <a:defRPr sz="650">
                <a:solidFill>
                  <a:schemeClr val="tx1">
                    <a:tint val="75000"/>
                  </a:schemeClr>
                </a:solidFill>
              </a:defRPr>
            </a:lvl5pPr>
            <a:lvl6pPr marL="945032" indent="0">
              <a:buNone/>
              <a:defRPr sz="650">
                <a:solidFill>
                  <a:schemeClr val="tx1">
                    <a:tint val="75000"/>
                  </a:schemeClr>
                </a:solidFill>
              </a:defRPr>
            </a:lvl6pPr>
            <a:lvl7pPr marL="1134039" indent="0">
              <a:buNone/>
              <a:defRPr sz="650">
                <a:solidFill>
                  <a:schemeClr val="tx1">
                    <a:tint val="75000"/>
                  </a:schemeClr>
                </a:solidFill>
              </a:defRPr>
            </a:lvl7pPr>
            <a:lvl8pPr marL="1323045" indent="0">
              <a:buNone/>
              <a:defRPr sz="650">
                <a:solidFill>
                  <a:schemeClr val="tx1">
                    <a:tint val="75000"/>
                  </a:schemeClr>
                </a:solidFill>
              </a:defRPr>
            </a:lvl8pPr>
            <a:lvl9pPr marL="1512052" indent="0">
              <a:buNone/>
              <a:defRPr sz="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59864" y="1006207"/>
            <a:ext cx="1606431" cy="2398272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913543" y="1006207"/>
            <a:ext cx="1606431" cy="2398272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60356" y="201242"/>
            <a:ext cx="3260110" cy="730594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0357" y="926585"/>
            <a:ext cx="1599048" cy="454105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9006" indent="0">
              <a:buNone/>
              <a:defRPr sz="850" b="1"/>
            </a:lvl2pPr>
            <a:lvl3pPr marL="378013" indent="0">
              <a:buNone/>
              <a:defRPr sz="750" b="1"/>
            </a:lvl3pPr>
            <a:lvl4pPr marL="567019" indent="0">
              <a:buNone/>
              <a:defRPr sz="650" b="1"/>
            </a:lvl4pPr>
            <a:lvl5pPr marL="756026" indent="0">
              <a:buNone/>
              <a:defRPr sz="650" b="1"/>
            </a:lvl5pPr>
            <a:lvl6pPr marL="945032" indent="0">
              <a:buNone/>
              <a:defRPr sz="650" b="1"/>
            </a:lvl6pPr>
            <a:lvl7pPr marL="1134039" indent="0">
              <a:buNone/>
              <a:defRPr sz="650" b="1"/>
            </a:lvl7pPr>
            <a:lvl8pPr marL="1323045" indent="0">
              <a:buNone/>
              <a:defRPr sz="650" b="1"/>
            </a:lvl8pPr>
            <a:lvl9pPr marL="1512052" indent="0">
              <a:buNone/>
              <a:defRPr sz="65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60357" y="1380691"/>
            <a:ext cx="1599048" cy="20307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1913543" y="926585"/>
            <a:ext cx="1606923" cy="454105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9006" indent="0">
              <a:buNone/>
              <a:defRPr sz="850" b="1"/>
            </a:lvl2pPr>
            <a:lvl3pPr marL="378013" indent="0">
              <a:buNone/>
              <a:defRPr sz="750" b="1"/>
            </a:lvl3pPr>
            <a:lvl4pPr marL="567019" indent="0">
              <a:buNone/>
              <a:defRPr sz="650" b="1"/>
            </a:lvl4pPr>
            <a:lvl5pPr marL="756026" indent="0">
              <a:buNone/>
              <a:defRPr sz="650" b="1"/>
            </a:lvl5pPr>
            <a:lvl6pPr marL="945032" indent="0">
              <a:buNone/>
              <a:defRPr sz="650" b="1"/>
            </a:lvl6pPr>
            <a:lvl7pPr marL="1134039" indent="0">
              <a:buNone/>
              <a:defRPr sz="650" b="1"/>
            </a:lvl7pPr>
            <a:lvl8pPr marL="1323045" indent="0">
              <a:buNone/>
              <a:defRPr sz="650" b="1"/>
            </a:lvl8pPr>
            <a:lvl9pPr marL="1512052" indent="0">
              <a:buNone/>
              <a:defRPr sz="65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1913543" y="1380691"/>
            <a:ext cx="1606923" cy="20307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60356" y="251989"/>
            <a:ext cx="1219096" cy="881962"/>
          </a:xfrm>
        </p:spPr>
        <p:txBody>
          <a:bodyPr anchor="b"/>
          <a:lstStyle>
            <a:lvl1pPr>
              <a:defRPr sz="1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606923" y="544227"/>
            <a:ext cx="1913543" cy="2686135"/>
          </a:xfrm>
        </p:spPr>
        <p:txBody>
          <a:bodyPr/>
          <a:lstStyle>
            <a:lvl1pPr>
              <a:defRPr sz="1300"/>
            </a:lvl1pPr>
            <a:lvl2pPr>
              <a:defRPr sz="1150"/>
            </a:lvl2pPr>
            <a:lvl3pPr>
              <a:defRPr sz="1000"/>
            </a:lvl3pPr>
            <a:lvl4pPr>
              <a:defRPr sz="850"/>
            </a:lvl4pPr>
            <a:lvl5pPr>
              <a:defRPr sz="850"/>
            </a:lvl5pPr>
            <a:lvl6pPr>
              <a:defRPr sz="850"/>
            </a:lvl6pPr>
            <a:lvl7pPr>
              <a:defRPr sz="850"/>
            </a:lvl7pPr>
            <a:lvl8pPr>
              <a:defRPr sz="850"/>
            </a:lvl8pPr>
            <a:lvl9pPr>
              <a:defRPr sz="85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60356" y="1133952"/>
            <a:ext cx="1219096" cy="2100785"/>
          </a:xfrm>
        </p:spPr>
        <p:txBody>
          <a:bodyPr/>
          <a:lstStyle>
            <a:lvl1pPr marL="0" indent="0">
              <a:buNone/>
              <a:defRPr sz="650"/>
            </a:lvl1pPr>
            <a:lvl2pPr marL="189006" indent="0">
              <a:buNone/>
              <a:defRPr sz="600"/>
            </a:lvl2pPr>
            <a:lvl3pPr marL="378013" indent="0">
              <a:buNone/>
              <a:defRPr sz="500"/>
            </a:lvl3pPr>
            <a:lvl4pPr marL="567019" indent="0">
              <a:buNone/>
              <a:defRPr sz="400"/>
            </a:lvl4pPr>
            <a:lvl5pPr marL="756026" indent="0">
              <a:buNone/>
              <a:defRPr sz="400"/>
            </a:lvl5pPr>
            <a:lvl6pPr marL="945032" indent="0">
              <a:buNone/>
              <a:defRPr sz="400"/>
            </a:lvl6pPr>
            <a:lvl7pPr marL="1134039" indent="0">
              <a:buNone/>
              <a:defRPr sz="400"/>
            </a:lvl7pPr>
            <a:lvl8pPr marL="1323045" indent="0">
              <a:buNone/>
              <a:defRPr sz="400"/>
            </a:lvl8pPr>
            <a:lvl9pPr marL="1512052" indent="0">
              <a:buNone/>
              <a:defRPr sz="4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60356" y="251989"/>
            <a:ext cx="1219096" cy="881962"/>
          </a:xfrm>
        </p:spPr>
        <p:txBody>
          <a:bodyPr anchor="b"/>
          <a:lstStyle>
            <a:lvl1pPr>
              <a:defRPr sz="13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1606923" y="544227"/>
            <a:ext cx="1913543" cy="2686135"/>
          </a:xfrm>
        </p:spPr>
        <p:txBody>
          <a:bodyPr anchor="t"/>
          <a:lstStyle>
            <a:lvl1pPr marL="0" indent="0">
              <a:buNone/>
              <a:defRPr sz="1300"/>
            </a:lvl1pPr>
            <a:lvl2pPr marL="189006" indent="0">
              <a:buNone/>
              <a:defRPr sz="1150"/>
            </a:lvl2pPr>
            <a:lvl3pPr marL="378013" indent="0">
              <a:buNone/>
              <a:defRPr sz="1000"/>
            </a:lvl3pPr>
            <a:lvl4pPr marL="567019" indent="0">
              <a:buNone/>
              <a:defRPr sz="850"/>
            </a:lvl4pPr>
            <a:lvl5pPr marL="756026" indent="0">
              <a:buNone/>
              <a:defRPr sz="850"/>
            </a:lvl5pPr>
            <a:lvl6pPr marL="945032" indent="0">
              <a:buNone/>
              <a:defRPr sz="850"/>
            </a:lvl6pPr>
            <a:lvl7pPr marL="1134039" indent="0">
              <a:buNone/>
              <a:defRPr sz="850"/>
            </a:lvl7pPr>
            <a:lvl8pPr marL="1323045" indent="0">
              <a:buNone/>
              <a:defRPr sz="850"/>
            </a:lvl8pPr>
            <a:lvl9pPr marL="1512052" indent="0">
              <a:buNone/>
              <a:defRPr sz="850"/>
            </a:lvl9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60356" y="1133952"/>
            <a:ext cx="1219096" cy="2100785"/>
          </a:xfrm>
        </p:spPr>
        <p:txBody>
          <a:bodyPr/>
          <a:lstStyle>
            <a:lvl1pPr marL="0" indent="0">
              <a:buNone/>
              <a:defRPr sz="650"/>
            </a:lvl1pPr>
            <a:lvl2pPr marL="189006" indent="0">
              <a:buNone/>
              <a:defRPr sz="600"/>
            </a:lvl2pPr>
            <a:lvl3pPr marL="378013" indent="0">
              <a:buNone/>
              <a:defRPr sz="500"/>
            </a:lvl3pPr>
            <a:lvl4pPr marL="567019" indent="0">
              <a:buNone/>
              <a:defRPr sz="400"/>
            </a:lvl4pPr>
            <a:lvl5pPr marL="756026" indent="0">
              <a:buNone/>
              <a:defRPr sz="400"/>
            </a:lvl5pPr>
            <a:lvl6pPr marL="945032" indent="0">
              <a:buNone/>
              <a:defRPr sz="400"/>
            </a:lvl6pPr>
            <a:lvl7pPr marL="1134039" indent="0">
              <a:buNone/>
              <a:defRPr sz="400"/>
            </a:lvl7pPr>
            <a:lvl8pPr marL="1323045" indent="0">
              <a:buNone/>
              <a:defRPr sz="400"/>
            </a:lvl8pPr>
            <a:lvl9pPr marL="1512052" indent="0">
              <a:buNone/>
              <a:defRPr sz="4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59864" y="201242"/>
            <a:ext cx="3260110" cy="730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9864" y="1006207"/>
            <a:ext cx="3260110" cy="239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59864" y="3503351"/>
            <a:ext cx="850464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78B2670-89E8-4305-BDD7-D34C19C62A00}" type="datetimeFigureOut">
              <a:rPr lang="de-DE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252072" y="3503351"/>
            <a:ext cx="1275694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669510" y="3503351"/>
            <a:ext cx="850464" cy="2012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94BEDE-F544-4833-B8DD-777016CC244E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78013">
        <a:lnSpc>
          <a:spcPct val="90000"/>
        </a:lnSpc>
        <a:spcBef>
          <a:spcPts val="0"/>
        </a:spcBef>
        <a:buNone/>
        <a:defRPr sz="1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>
        <a:lnSpc>
          <a:spcPct val="90000"/>
        </a:lnSpc>
        <a:spcBef>
          <a:spcPts val="413"/>
        </a:spcBef>
        <a:buFont typeface="Arial"/>
        <a:buChar char="•"/>
        <a:defRPr sz="115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>
        <a:lnSpc>
          <a:spcPct val="90000"/>
        </a:lnSpc>
        <a:spcBef>
          <a:spcPts val="207"/>
        </a:spcBef>
        <a:buFont typeface="Arial"/>
        <a:buChar char="•"/>
        <a:defRPr sz="10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>
        <a:lnSpc>
          <a:spcPct val="90000"/>
        </a:lnSpc>
        <a:spcBef>
          <a:spcPts val="207"/>
        </a:spcBef>
        <a:buFont typeface="Arial"/>
        <a:buChar char="•"/>
        <a:defRPr sz="85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>
        <a:lnSpc>
          <a:spcPct val="90000"/>
        </a:lnSpc>
        <a:spcBef>
          <a:spcPts val="207"/>
        </a:spcBef>
        <a:buFont typeface="Arial"/>
        <a:buChar char="•"/>
        <a:defRPr sz="75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>
        <a:lnSpc>
          <a:spcPct val="90000"/>
        </a:lnSpc>
        <a:spcBef>
          <a:spcPts val="207"/>
        </a:spcBef>
        <a:buFont typeface="Arial"/>
        <a:buChar char="•"/>
        <a:defRPr sz="75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>
        <a:lnSpc>
          <a:spcPct val="90000"/>
        </a:lnSpc>
        <a:spcBef>
          <a:spcPts val="207"/>
        </a:spcBef>
        <a:buFont typeface="Arial"/>
        <a:buChar char="•"/>
        <a:defRPr sz="75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>
        <a:lnSpc>
          <a:spcPct val="90000"/>
        </a:lnSpc>
        <a:spcBef>
          <a:spcPts val="207"/>
        </a:spcBef>
        <a:buFont typeface="Arial"/>
        <a:buChar char="•"/>
        <a:defRPr sz="75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>
        <a:lnSpc>
          <a:spcPct val="90000"/>
        </a:lnSpc>
        <a:spcBef>
          <a:spcPts val="207"/>
        </a:spcBef>
        <a:buFont typeface="Arial"/>
        <a:buChar char="•"/>
        <a:defRPr sz="75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>
        <a:lnSpc>
          <a:spcPct val="90000"/>
        </a:lnSpc>
        <a:spcBef>
          <a:spcPts val="207"/>
        </a:spcBef>
        <a:buFont typeface="Arial"/>
        <a:buChar char="•"/>
        <a:defRPr sz="7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>
        <a:defRPr sz="7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reativecommons.org/licenses/by-sa/4.0/legalcode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88650" y="153728"/>
            <a:ext cx="1186759" cy="1142805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332604" y="2483305"/>
            <a:ext cx="1142805" cy="1142805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332605" y="1321151"/>
            <a:ext cx="1324900" cy="1211876"/>
          </a:xfrm>
          <a:prstGeom prst="rect">
            <a:avLst/>
          </a:prstGeom>
          <a:noFill/>
        </p:spPr>
      </p:pic>
      <p:sp>
        <p:nvSpPr>
          <p:cNvPr id="2" name="Textfeld 1"/>
          <p:cNvSpPr txBox="1"/>
          <p:nvPr/>
        </p:nvSpPr>
        <p:spPr bwMode="auto">
          <a:xfrm>
            <a:off x="2541057" y="3119827"/>
            <a:ext cx="145451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550">
                <a:solidFill>
                  <a:srgbClr val="007D84"/>
                </a:solidFill>
                <a:latin typeface="FHP Sun Black"/>
              </a:rPr>
              <a:t>Moodle </a:t>
            </a:r>
            <a:endParaRPr/>
          </a:p>
          <a:p>
            <a:pPr>
              <a:defRPr/>
            </a:pPr>
            <a:r>
              <a:rPr lang="de-DE" sz="1550">
                <a:solidFill>
                  <a:srgbClr val="007D84"/>
                </a:solidFill>
                <a:latin typeface="FHP Sun Black"/>
              </a:rPr>
              <a:t>Transfer</a:t>
            </a:r>
            <a:endParaRPr/>
          </a:p>
        </p:txBody>
      </p:sp>
      <p:sp>
        <p:nvSpPr>
          <p:cNvPr id="3" name="Textfeld 2"/>
          <p:cNvSpPr txBox="1"/>
          <p:nvPr/>
        </p:nvSpPr>
        <p:spPr bwMode="auto">
          <a:xfrm>
            <a:off x="2541056" y="1927088"/>
            <a:ext cx="175113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550">
                <a:solidFill>
                  <a:srgbClr val="2064A8"/>
                </a:solidFill>
                <a:latin typeface="FHP Sun Black"/>
              </a:rPr>
              <a:t>Moodle </a:t>
            </a:r>
            <a:endParaRPr/>
          </a:p>
          <a:p>
            <a:pPr>
              <a:defRPr/>
            </a:pPr>
            <a:r>
              <a:rPr lang="de-DE" sz="1550">
                <a:solidFill>
                  <a:srgbClr val="2064A8"/>
                </a:solidFill>
                <a:latin typeface="FHP Sun Black"/>
              </a:rPr>
              <a:t>Prüfungen</a:t>
            </a:r>
            <a:endParaRPr/>
          </a:p>
        </p:txBody>
      </p:sp>
      <p:sp>
        <p:nvSpPr>
          <p:cNvPr id="18" name="Textfeld 17"/>
          <p:cNvSpPr txBox="1"/>
          <p:nvPr/>
        </p:nvSpPr>
        <p:spPr bwMode="auto">
          <a:xfrm>
            <a:off x="2541056" y="790251"/>
            <a:ext cx="1204399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550">
                <a:solidFill>
                  <a:srgbClr val="C75000"/>
                </a:solidFill>
                <a:latin typeface="FHP Sun Black"/>
              </a:rPr>
              <a:t>Moodle </a:t>
            </a:r>
            <a:endParaRPr/>
          </a:p>
          <a:p>
            <a:pPr>
              <a:defRPr/>
            </a:pPr>
            <a:r>
              <a:rPr lang="de-DE" sz="1550">
                <a:solidFill>
                  <a:srgbClr val="C75000"/>
                </a:solidFill>
                <a:latin typeface="FHP Sun Black"/>
              </a:rPr>
              <a:t>Lehre</a:t>
            </a:r>
            <a:endParaRPr/>
          </a:p>
        </p:txBody>
      </p:sp>
      <p:sp>
        <p:nvSpPr>
          <p:cNvPr id="20" name="Textfeld 19"/>
          <p:cNvSpPr txBox="1"/>
          <p:nvPr/>
        </p:nvSpPr>
        <p:spPr bwMode="auto">
          <a:xfrm rot="16199999">
            <a:off x="-1493270" y="1585221"/>
            <a:ext cx="4213772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3350">
                <a:latin typeface="FHP Sun Black"/>
              </a:rPr>
              <a:t>Moodle Portal</a:t>
            </a:r>
            <a:endParaRPr/>
          </a:p>
        </p:txBody>
      </p:sp>
      <p:sp>
        <p:nvSpPr>
          <p:cNvPr id="21" name="Textfeld 20"/>
          <p:cNvSpPr txBox="1"/>
          <p:nvPr/>
        </p:nvSpPr>
        <p:spPr bwMode="auto">
          <a:xfrm>
            <a:off x="-4319144" y="14686"/>
            <a:ext cx="4213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400">
                <a:latin typeface="FHP Sun"/>
              </a:rPr>
              <a:t>fh-potsdam.de/</a:t>
            </a:r>
            <a:r>
              <a:rPr lang="de-DE" sz="1400">
                <a:latin typeface="FHP Sun"/>
              </a:rPr>
              <a:t>moodle</a:t>
            </a:r>
            <a:endParaRPr lang="de-DE" sz="1400">
              <a:latin typeface="FHP Su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288650" y="153728"/>
            <a:ext cx="1186759" cy="1142805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332604" y="2483305"/>
            <a:ext cx="1142805" cy="1142805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332605" y="1321151"/>
            <a:ext cx="1324900" cy="1211876"/>
          </a:xfrm>
          <a:prstGeom prst="rect">
            <a:avLst/>
          </a:prstGeom>
          <a:noFill/>
        </p:spPr>
      </p:pic>
      <p:sp>
        <p:nvSpPr>
          <p:cNvPr id="2" name="Textfeld 1"/>
          <p:cNvSpPr txBox="1"/>
          <p:nvPr/>
        </p:nvSpPr>
        <p:spPr bwMode="auto">
          <a:xfrm>
            <a:off x="2541057" y="2799795"/>
            <a:ext cx="145451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550">
                <a:solidFill>
                  <a:srgbClr val="007D84"/>
                </a:solidFill>
                <a:latin typeface="FHP Sun Black"/>
              </a:rPr>
              <a:t>Moodle </a:t>
            </a:r>
            <a:endParaRPr/>
          </a:p>
          <a:p>
            <a:pPr>
              <a:defRPr/>
            </a:pPr>
            <a:r>
              <a:rPr lang="de-DE" sz="1550">
                <a:solidFill>
                  <a:srgbClr val="007D84"/>
                </a:solidFill>
                <a:latin typeface="FHP Sun Black"/>
              </a:rPr>
              <a:t>Transfer</a:t>
            </a:r>
            <a:endParaRPr/>
          </a:p>
        </p:txBody>
      </p:sp>
      <p:sp>
        <p:nvSpPr>
          <p:cNvPr id="3" name="Textfeld 2"/>
          <p:cNvSpPr txBox="1"/>
          <p:nvPr/>
        </p:nvSpPr>
        <p:spPr bwMode="auto">
          <a:xfrm>
            <a:off x="2541056" y="1607055"/>
            <a:ext cx="175113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550">
                <a:solidFill>
                  <a:srgbClr val="2064A8"/>
                </a:solidFill>
                <a:latin typeface="FHP Sun Black"/>
              </a:rPr>
              <a:t>Moodle </a:t>
            </a:r>
            <a:endParaRPr/>
          </a:p>
          <a:p>
            <a:pPr>
              <a:defRPr/>
            </a:pPr>
            <a:r>
              <a:rPr lang="de-DE" sz="1550">
                <a:solidFill>
                  <a:srgbClr val="2064A8"/>
                </a:solidFill>
                <a:latin typeface="FHP Sun Black"/>
              </a:rPr>
              <a:t>Prüfungen</a:t>
            </a:r>
            <a:endParaRPr/>
          </a:p>
        </p:txBody>
      </p:sp>
      <p:sp>
        <p:nvSpPr>
          <p:cNvPr id="18" name="Textfeld 17"/>
          <p:cNvSpPr txBox="1"/>
          <p:nvPr/>
        </p:nvSpPr>
        <p:spPr bwMode="auto">
          <a:xfrm>
            <a:off x="2541056" y="470218"/>
            <a:ext cx="1204399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550">
                <a:solidFill>
                  <a:srgbClr val="C75000"/>
                </a:solidFill>
                <a:latin typeface="FHP Sun Black"/>
              </a:rPr>
              <a:t>Moodle </a:t>
            </a:r>
            <a:endParaRPr/>
          </a:p>
          <a:p>
            <a:pPr>
              <a:defRPr/>
            </a:pPr>
            <a:r>
              <a:rPr lang="de-DE" sz="1550">
                <a:solidFill>
                  <a:srgbClr val="C75000"/>
                </a:solidFill>
                <a:latin typeface="FHP Sun Black"/>
              </a:rPr>
              <a:t>Lehre</a:t>
            </a:r>
            <a:endParaRPr/>
          </a:p>
        </p:txBody>
      </p:sp>
      <p:sp>
        <p:nvSpPr>
          <p:cNvPr id="20" name="Textfeld 19"/>
          <p:cNvSpPr txBox="1"/>
          <p:nvPr/>
        </p:nvSpPr>
        <p:spPr bwMode="auto">
          <a:xfrm rot="16199999">
            <a:off x="-1493270" y="1585221"/>
            <a:ext cx="4213772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3350">
                <a:latin typeface="FHP Sun Black"/>
              </a:rPr>
              <a:t>Moodle Portal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141696" y="3451171"/>
            <a:ext cx="462564" cy="185933"/>
          </a:xfrm>
          <a:prstGeom prst="rect">
            <a:avLst/>
          </a:prstGeom>
          <a:noFill/>
        </p:spPr>
      </p:pic>
      <p:sp>
        <p:nvSpPr>
          <p:cNvPr id="2" name="Textfeld 1"/>
          <p:cNvSpPr txBox="1"/>
          <p:nvPr/>
        </p:nvSpPr>
        <p:spPr bwMode="auto">
          <a:xfrm>
            <a:off x="589175" y="2259612"/>
            <a:ext cx="2809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0025" indent="-200025">
              <a:buFont typeface="Arial"/>
              <a:buChar char="•"/>
              <a:defRPr/>
            </a:pPr>
            <a:r>
              <a:rPr lang="de-DE" sz="1200">
                <a:solidFill>
                  <a:srgbClr val="007D84"/>
                </a:solidFill>
                <a:latin typeface="FHP Sun Black"/>
              </a:rPr>
              <a:t>Moodle Transfer </a:t>
            </a:r>
            <a:r>
              <a:rPr lang="de-DE" sz="1200">
                <a:solidFill>
                  <a:srgbClr val="007D84"/>
                </a:solidFill>
                <a:latin typeface="FHP Sun"/>
              </a:rPr>
              <a:t>für Weiterbildungen und digitale Angebote, die eine externe Zielgruppe haben</a:t>
            </a:r>
            <a:endParaRPr lang="de-DE" sz="1200">
              <a:solidFill>
                <a:srgbClr val="007D84"/>
              </a:solidFill>
              <a:latin typeface="FHP Sun Black"/>
            </a:endParaRPr>
          </a:p>
        </p:txBody>
      </p:sp>
      <p:sp>
        <p:nvSpPr>
          <p:cNvPr id="3" name="Textfeld 2"/>
          <p:cNvSpPr txBox="1"/>
          <p:nvPr/>
        </p:nvSpPr>
        <p:spPr bwMode="auto">
          <a:xfrm>
            <a:off x="589175" y="1974904"/>
            <a:ext cx="319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0025" indent="-200025">
              <a:buFont typeface="Arial"/>
              <a:buChar char="•"/>
              <a:defRPr/>
            </a:pPr>
            <a:r>
              <a:rPr lang="de-DE" sz="1200">
                <a:solidFill>
                  <a:srgbClr val="2064A8"/>
                </a:solidFill>
                <a:latin typeface="FHP Sun Black"/>
              </a:rPr>
              <a:t>Moodle Prüfungen </a:t>
            </a:r>
            <a:r>
              <a:rPr lang="de-DE" sz="1200">
                <a:solidFill>
                  <a:srgbClr val="2064A8"/>
                </a:solidFill>
                <a:latin typeface="FHP Sun"/>
              </a:rPr>
              <a:t>für Online-Prüfungen</a:t>
            </a:r>
            <a:endParaRPr lang="de-DE" sz="1200">
              <a:solidFill>
                <a:srgbClr val="2064A8"/>
              </a:solidFill>
              <a:latin typeface="FHP Sun Black"/>
            </a:endParaRPr>
          </a:p>
        </p:txBody>
      </p:sp>
      <p:sp>
        <p:nvSpPr>
          <p:cNvPr id="18" name="Textfeld 17"/>
          <p:cNvSpPr txBox="1"/>
          <p:nvPr/>
        </p:nvSpPr>
        <p:spPr bwMode="auto">
          <a:xfrm>
            <a:off x="589175" y="1513239"/>
            <a:ext cx="2649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0025" indent="-200025">
              <a:buFont typeface="Arial"/>
              <a:buChar char="•"/>
              <a:defRPr/>
            </a:pPr>
            <a:r>
              <a:rPr lang="de-DE" sz="1200">
                <a:solidFill>
                  <a:srgbClr val="C75000"/>
                </a:solidFill>
                <a:latin typeface="FHP Sun Black"/>
              </a:rPr>
              <a:t>Moodle Lehre </a:t>
            </a:r>
            <a:r>
              <a:rPr lang="de-DE" sz="1200">
                <a:solidFill>
                  <a:srgbClr val="C75000"/>
                </a:solidFill>
                <a:latin typeface="FHP Sun"/>
              </a:rPr>
              <a:t>für den Unterricht </a:t>
            </a:r>
            <a:br>
              <a:rPr lang="de-DE" sz="1200">
                <a:solidFill>
                  <a:srgbClr val="C75000"/>
                </a:solidFill>
                <a:latin typeface="FHP Sun"/>
              </a:rPr>
            </a:br>
            <a:r>
              <a:rPr lang="de-DE" sz="1200">
                <a:solidFill>
                  <a:srgbClr val="C75000"/>
                </a:solidFill>
                <a:latin typeface="FHP Sun"/>
              </a:rPr>
              <a:t>in den Fachbereichen</a:t>
            </a:r>
            <a:endParaRPr lang="de-DE" sz="1200">
              <a:solidFill>
                <a:srgbClr val="C75000"/>
              </a:solidFill>
              <a:latin typeface="FHP Sun Black"/>
            </a:endParaRPr>
          </a:p>
        </p:txBody>
      </p:sp>
      <p:sp>
        <p:nvSpPr>
          <p:cNvPr id="4" name="Textfeld 3"/>
          <p:cNvSpPr txBox="1"/>
          <p:nvPr/>
        </p:nvSpPr>
        <p:spPr bwMode="auto">
          <a:xfrm>
            <a:off x="140510" y="3357007"/>
            <a:ext cx="4213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400">
                <a:latin typeface="FHP Sun"/>
              </a:rPr>
              <a:t>fh-potsdam.de/</a:t>
            </a:r>
            <a:r>
              <a:rPr lang="de-DE" sz="1400">
                <a:latin typeface="FHP Sun"/>
              </a:rPr>
              <a:t>moodle</a:t>
            </a:r>
            <a:endParaRPr lang="de-DE" sz="1400">
              <a:latin typeface="FHP Sun"/>
            </a:endParaRPr>
          </a:p>
        </p:txBody>
      </p:sp>
      <p:sp>
        <p:nvSpPr>
          <p:cNvPr id="5" name="Textfeld 4"/>
          <p:cNvSpPr txBox="1"/>
          <p:nvPr/>
        </p:nvSpPr>
        <p:spPr bwMode="auto">
          <a:xfrm>
            <a:off x="137884" y="3109252"/>
            <a:ext cx="4213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400">
                <a:latin typeface="FHP Sun"/>
              </a:rPr>
              <a:t>fhp.eu/</a:t>
            </a:r>
            <a:r>
              <a:rPr lang="de-DE" sz="1400">
                <a:latin typeface="FHP Sun"/>
              </a:rPr>
              <a:t>helpdek</a:t>
            </a:r>
            <a:endParaRPr lang="de-DE" sz="1400">
              <a:latin typeface="FHP Sun"/>
            </a:endParaRPr>
          </a:p>
        </p:txBody>
      </p:sp>
      <p:sp>
        <p:nvSpPr>
          <p:cNvPr id="6" name="Textfeld 5"/>
          <p:cNvSpPr txBox="1"/>
          <p:nvPr/>
        </p:nvSpPr>
        <p:spPr bwMode="auto">
          <a:xfrm>
            <a:off x="-216967" y="255439"/>
            <a:ext cx="4213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400">
                <a:latin typeface="FHP Sun Black"/>
              </a:rPr>
              <a:t>Moodle – Digitale Lehre an der FH Potsdam</a:t>
            </a:r>
            <a:endParaRPr/>
          </a:p>
        </p:txBody>
      </p:sp>
      <p:sp>
        <p:nvSpPr>
          <p:cNvPr id="7" name="Textfeld 6"/>
          <p:cNvSpPr txBox="1"/>
          <p:nvPr/>
        </p:nvSpPr>
        <p:spPr bwMode="auto">
          <a:xfrm>
            <a:off x="137884" y="624866"/>
            <a:ext cx="3466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1200">
                <a:latin typeface="FHP Sun"/>
              </a:rPr>
              <a:t>An der Fachhochschule Potsdam wird Moodle als digitale, vielseitige und webbasierte Lernplattform eingesetzt. Es gibt drei verschiedene </a:t>
            </a:r>
            <a:br>
              <a:rPr lang="de-DE" sz="1200">
                <a:latin typeface="FHP Sun"/>
              </a:rPr>
            </a:br>
            <a:r>
              <a:rPr lang="de-DE" sz="1200">
                <a:latin typeface="FHP Sun"/>
              </a:rPr>
              <a:t>Moodle-Instanzen: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06854029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Credits</a:t>
            </a:r>
            <a:endParaRPr/>
          </a:p>
        </p:txBody>
      </p:sp>
      <p:sp>
        <p:nvSpPr>
          <p:cNvPr id="203089477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US" sz="1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Materialien dürfen als OER-Material bearbeitet und geteilt werden unter folgender Lizenzangabe, z.B. als Hinweis auf der Webseite oder in einem Moodle-Kurs.</a:t>
            </a:r>
            <a:endParaRPr sz="1150"/>
          </a:p>
          <a:p>
            <a:pPr marL="0" indent="0">
              <a:buFont typeface="Arial"/>
              <a:buNone/>
              <a:defRPr/>
            </a:pPr>
            <a:endParaRPr sz="1150"/>
          </a:p>
          <a:p>
            <a:pPr marL="0" indent="0">
              <a:buFont typeface="Arial"/>
              <a:buNone/>
              <a:defRPr/>
            </a:pPr>
            <a:r>
              <a:rPr lang="en-US" sz="10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Design: Julia Lee und Elena Plester, </a:t>
            </a:r>
            <a:r>
              <a:rPr lang="en-US" sz="1000" b="0" i="0" u="none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</a:rPr>
              <a:t>Grafiken: Elena Plester, Fachhochschule Postdam, Lizenz: </a:t>
            </a:r>
            <a:r>
              <a:rPr lang="en-US" sz="1000" b="0" i="0" u="sng" strike="noStrike" cap="none" spc="0">
                <a:solidFill>
                  <a:schemeClr val="tx1"/>
                </a:solidFill>
                <a:latin typeface="Calibri"/>
                <a:ea typeface="Arial"/>
                <a:cs typeface="Arial"/>
                <a:hlinkClick r:id="rId3" tooltip="https://creativecommons.org/licenses/by-sa/4.0/legalcode.de"/>
              </a:rPr>
              <a:t>CC BY-SA 4.0</a:t>
            </a:r>
            <a:endParaRPr sz="10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buFont typeface="Arial"/>
              <a:buNone/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onlyoffice/8.1.3.4</Application>
  <DocSecurity>0</DocSecurity>
  <PresentationFormat>Benutzerdefiniert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Elena Plester</dc:creator>
  <cp:keywords/>
  <dc:description/>
  <dc:identifier/>
  <dc:language/>
  <cp:lastModifiedBy>Julia Lee</cp:lastModifiedBy>
  <cp:revision>5</cp:revision>
  <dcterms:created xsi:type="dcterms:W3CDTF">2022-12-02T07:44:35Z</dcterms:created>
  <dcterms:modified xsi:type="dcterms:W3CDTF">2024-10-08T13:32:39Z</dcterms:modified>
  <cp:category/>
  <cp:contentStatus/>
  <cp:version/>
</cp:coreProperties>
</file>